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57" r:id="rId3"/>
    <p:sldId id="278" r:id="rId4"/>
    <p:sldId id="293" r:id="rId5"/>
    <p:sldId id="288" r:id="rId6"/>
    <p:sldId id="279" r:id="rId7"/>
    <p:sldId id="289" r:id="rId8"/>
    <p:sldId id="294" r:id="rId9"/>
    <p:sldId id="280" r:id="rId10"/>
    <p:sldId id="290" r:id="rId11"/>
    <p:sldId id="281" r:id="rId12"/>
    <p:sldId id="291" r:id="rId13"/>
    <p:sldId id="292" r:id="rId14"/>
    <p:sldId id="29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3F74-85C7-42FB-9880-E441D5587AA5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9E61-4EA6-4E28-8588-F2CDA11875A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97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55A9C-E251-478D-8B7F-5F04AD8C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833CBB-7320-418E-A465-555B20724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098CF2-AE41-4037-A475-E5B0A1A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D13A32-6ADF-41F7-A22D-B0A8BB3B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51A975-0626-4566-92AE-68033EFE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77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E247A-5812-47CE-8A94-4924531E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B509B3-1888-4D57-8A0A-B9864D57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82836F-4813-4CE2-AE41-E20739D6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9F5A97-2075-4BFC-8FEF-8B3E3A0B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1F7D12-3F1B-41C7-BA9F-A6E97B0F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82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D682D1D-D5E9-4175-B9BE-AA0F853D9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DE00BB9-9563-4968-9D20-62649288A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BAD3F5-7050-4B56-9621-19093A6C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567B1C-3FC3-48AF-BB57-03FE27AA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02DE52-9897-4F82-8438-5361AB1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37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05E0C-0F92-46F7-A708-411D09C1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ED321C-44CE-4164-866E-3C611E95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E758B7-3667-4769-A926-55B1E2DF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392396-E8A9-4F85-91EF-E2CA0AF7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527BF4-D62D-4608-B2DA-DEE23616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41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6BDDF-1433-4185-A036-386C540B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F61C01-B27F-481D-B4CE-A0D1FE0A9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94C5D9-9F97-4DE0-91EA-11BD3E73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C16CE9-4DB7-4412-B905-C46D3C50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226C2B-DD48-4355-A457-CFE0584F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31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A3AA0-8FC4-4059-B666-C329F343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AA6033-4569-4F91-A5BE-B63E5973F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3F26E9-E03C-42DC-880E-CD5FB0586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12998E-917A-4243-B3B9-EACE129D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7FE562-4A93-4CCA-9D7E-FE55A39F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8DFD19-B131-4C70-AB8F-FC83569D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05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36FF6-FA4F-4941-A078-14027CEC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8E0CFA-6B68-44E4-ABD0-95740E2A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09E4EF-7424-4B9E-82FD-089DBCCFC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E9E3C6-85BA-440D-BE2B-42B79B70A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10C56E-9CB6-4D05-A1B6-8C411E6C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D4F0322-7306-4320-A3CD-54017FBA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EF094EB-FA03-4D54-A521-ACA7AF3E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5DFA52-C306-4400-A959-113B4A78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688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14B4C-45B7-4A4F-8B12-C5A8D27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5A01A5A-1ABC-47B4-B2A5-A23DDD49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B4C6F06-6D0B-4624-A313-3932087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8784A3-E48E-499C-B439-653F908C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36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C2E18CD-37BE-4069-93A7-7DFA962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33EAF56-5B71-433B-8549-CAB6BE2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84A7CA-745F-457B-AA0E-2D796E98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93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660F1-FDF6-4513-B8DB-40ADCCC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AAA6A-171D-4308-9043-2CE42667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640094-44A0-4DB4-A88D-DFDD64D0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EA93565-EA6D-4E46-81EA-70A7C04A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AD6C69-445A-47F9-B150-255E6AA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EB0DFE-5C39-425B-A6D1-ABA896D0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80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0246C-BC44-4B8C-B3BB-1CED96F8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B5A5E3F-9C15-4DCA-9F40-0C428FC8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FE4D5B-7D48-4E9F-93C2-35563C852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7DBFD2-2E01-4995-9E01-47CBA86C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8B45B7-0D31-40AF-8082-9C5DA718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9565A6-97BD-479E-8CD3-CCD46DD8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759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B1A7D0B-D1FA-43A4-9F59-CAFAD605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759383-2AAE-4F60-A15D-7F7E6F4F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576607-83C6-4DD4-A890-55FA8D573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CADD2F-3CD6-4E04-B9F5-B63CEB47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A46A36-2F47-4717-9EB4-E97CE5AC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4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D7A0B1-1977-4F49-9937-8B1B9CF3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hr-HR" sz="5100" b="1" dirty="0"/>
              <a:t>Preglednost </a:t>
            </a:r>
            <a:br>
              <a:rPr lang="hr-HR" sz="5100" b="1" dirty="0"/>
            </a:br>
            <a:r>
              <a:rPr lang="hr-HR" sz="5100" b="1" dirty="0"/>
              <a:t>prodajnog </a:t>
            </a:r>
            <a:br>
              <a:rPr lang="hr-HR" sz="5100" b="1" dirty="0"/>
            </a:br>
            <a:r>
              <a:rPr lang="hr-HR" sz="5100" b="1" dirty="0"/>
              <a:t>prostora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829304-3BD1-40A8-B870-F44BD833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r>
              <a:rPr lang="hr-HR" dirty="0"/>
              <a:t>Žaklina Vitez, dipl. ing.</a:t>
            </a:r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na zatvorenom, strop&#10;&#10;Opis je automatski generiran">
            <a:extLst>
              <a:ext uri="{FF2B5EF4-FFF2-40B4-BE49-F238E27FC236}">
                <a16:creationId xmlns:a16="http://schemas.microsoft.com/office/drawing/2014/main" id="{5B56E9AA-937C-4342-9F07-4B8993FC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r="19795" b="-2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8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4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, na zatvorenom, stol&#10;&#10;Opis je automatski generiran">
            <a:extLst>
              <a:ext uri="{FF2B5EF4-FFF2-40B4-BE49-F238E27FC236}">
                <a16:creationId xmlns:a16="http://schemas.microsoft.com/office/drawing/2014/main" id="{C013E2C3-5347-4F16-A4D0-DAC880F7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49677"/>
            <a:ext cx="4472133" cy="288831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AC24BA2-F0DB-4DB2-953B-D6D18766DD2A}"/>
              </a:ext>
            </a:extLst>
          </p:cNvPr>
          <p:cNvSpPr txBox="1"/>
          <p:nvPr/>
        </p:nvSpPr>
        <p:spPr>
          <a:xfrm>
            <a:off x="5646656" y="1310326"/>
            <a:ext cx="6363092" cy="4866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Gdje će se nalaziti određena kategorija proizvoda, zapravo definira  kupac kupnjom proizvoda (pri ulazu, u središtu, pri izlazu, uz blagajnu…).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Potrebno je voditi računa o tome što kupac želi vidjeti na policama.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Što su proizvodi uočljiviji i privlačnije složeni na polici, to je veća vjerojatnost da će uslijediti kupnja.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dirty="0">
              <a:effectLst/>
            </a:endParaRP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(Omogućiti kupcima da jednostavno i brzo pronađu proizvode koje traže!)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242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Slika 3" descr="8,654 Furniture Store Stock Photos, Pictures &amp; Royalty-Free Images - iStock">
            <a:extLst>
              <a:ext uri="{FF2B5EF4-FFF2-40B4-BE49-F238E27FC236}">
                <a16:creationId xmlns:a16="http://schemas.microsoft.com/office/drawing/2014/main" id="{BE4B789F-4DFE-4FF3-B26F-D3DBA5433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r="18585" b="3"/>
          <a:stretch/>
        </p:blipFill>
        <p:spPr bwMode="auto">
          <a:xfrm>
            <a:off x="774500" y="1066524"/>
            <a:ext cx="4643496" cy="4481229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1FF782D-3F02-48BF-8D2E-44E4964B2217}"/>
              </a:ext>
            </a:extLst>
          </p:cNvPr>
          <p:cNvSpPr txBox="1"/>
          <p:nvPr/>
        </p:nvSpPr>
        <p:spPr>
          <a:xfrm>
            <a:off x="5929460" y="1084082"/>
            <a:ext cx="5424340" cy="50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Dakle, posebno je važno razumjeti proces odlučivanja svakog kupca za svaku pojedinu kategoriju proizvoda</a:t>
            </a:r>
            <a:r>
              <a:rPr lang="hr-HR" sz="2000" dirty="0"/>
              <a:t>.</a:t>
            </a:r>
            <a:endParaRPr lang="hr-HR" sz="2000" dirty="0">
              <a:effectLst/>
            </a:endParaRPr>
          </a:p>
          <a:p>
            <a:pPr marL="114300" lvl="0">
              <a:spcAft>
                <a:spcPts val="800"/>
              </a:spcAft>
              <a:tabLst>
                <a:tab pos="457200" algn="l"/>
              </a:tabLst>
            </a:pPr>
            <a:endParaRPr lang="hr-HR" sz="2000" dirty="0">
              <a:effectLst/>
            </a:endParaRP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Mora se znati koji je najbitniji kriterij za odluku o kupovini. To može biti: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000" dirty="0">
                <a:effectLst/>
              </a:rPr>
              <a:t> cijena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000" dirty="0">
                <a:effectLst/>
              </a:rPr>
              <a:t>kvaliteta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000" dirty="0">
                <a:effectLst/>
              </a:rPr>
              <a:t> (miris, okus – kod hrane)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000" dirty="0"/>
              <a:t>robna</a:t>
            </a:r>
            <a:r>
              <a:rPr lang="hr-HR" sz="2000" dirty="0">
                <a:effectLst/>
              </a:rPr>
              <a:t> marka</a:t>
            </a:r>
          </a:p>
          <a:p>
            <a:pPr>
              <a:spcAft>
                <a:spcPts val="800"/>
              </a:spcAft>
            </a:pPr>
            <a:r>
              <a:rPr lang="hr-HR" sz="2000" dirty="0">
                <a:effectLst/>
              </a:rPr>
              <a:t> </a:t>
            </a: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7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1FF782D-3F02-48BF-8D2E-44E4964B2217}"/>
              </a:ext>
            </a:extLst>
          </p:cNvPr>
          <p:cNvSpPr txBox="1"/>
          <p:nvPr/>
        </p:nvSpPr>
        <p:spPr>
          <a:xfrm>
            <a:off x="838201" y="895546"/>
            <a:ext cx="5092194" cy="528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endParaRPr lang="hr-HR" dirty="0"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Pojedine će se kategorije proizvoda prodavati ako je prodavaonica dobro dizajnirana</a:t>
            </a:r>
            <a:r>
              <a:rPr lang="hr-HR" sz="2000" dirty="0"/>
              <a:t>.</a:t>
            </a:r>
            <a:endParaRPr lang="hr-HR" sz="2000" dirty="0"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Suprotno tome, ako nije – čak i najbolji proizvodi mogu dugo vremena provesti na svojim policama.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</a:rPr>
              <a:t> </a:t>
            </a: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fontAlgn="base">
              <a:lnSpc>
                <a:spcPct val="90000"/>
              </a:lnSpc>
              <a:spcAft>
                <a:spcPts val="800"/>
              </a:spcAft>
            </a:pPr>
            <a:endParaRPr lang="hr-HR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, glazba, orgulje&#10;&#10;Opis je automatski generiran">
            <a:extLst>
              <a:ext uri="{FF2B5EF4-FFF2-40B4-BE49-F238E27FC236}">
                <a16:creationId xmlns:a16="http://schemas.microsoft.com/office/drawing/2014/main" id="{C6F7EE82-B1C2-4E04-AA47-3D0303C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r="380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 descr="8,654 Furniture Store Stock Photos, Pictures &amp; Royalty-Free Images - iStock">
            <a:extLst>
              <a:ext uri="{FF2B5EF4-FFF2-40B4-BE49-F238E27FC236}">
                <a16:creationId xmlns:a16="http://schemas.microsoft.com/office/drawing/2014/main" id="{BE4B789F-4DFE-4FF3-B26F-D3DBA5433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1410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75939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1FF782D-3F02-48BF-8D2E-44E4964B2217}"/>
              </a:ext>
            </a:extLst>
          </p:cNvPr>
          <p:cNvSpPr txBox="1"/>
          <p:nvPr/>
        </p:nvSpPr>
        <p:spPr>
          <a:xfrm>
            <a:off x="245097" y="546755"/>
            <a:ext cx="5797484" cy="5630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>
              <a:spcAft>
                <a:spcPts val="800"/>
              </a:spcAft>
              <a:tabLst>
                <a:tab pos="457200" algn="l"/>
              </a:tabLst>
            </a:pPr>
            <a:r>
              <a:rPr lang="hr-HR" sz="2000" b="1" dirty="0">
                <a:effectLst/>
              </a:rPr>
              <a:t>Pristup prodavača</a:t>
            </a:r>
          </a:p>
          <a:p>
            <a:pPr marL="114300" lvl="0">
              <a:spcAft>
                <a:spcPts val="800"/>
              </a:spcAft>
              <a:tabLst>
                <a:tab pos="457200" algn="l"/>
              </a:tabLst>
            </a:pPr>
            <a:endParaRPr lang="en-US" sz="2000" b="1" dirty="0">
              <a:effectLst/>
            </a:endParaRP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/>
              <a:t>Prodavač prati kupca od njegova ulaza u prodavaonicu.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/>
              <a:t>Ne smije odmah stupiti s njime u osobni kontakt.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/>
              <a:t>Prepušta kupcu da pokaže interes za nekom robom.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b="1" dirty="0"/>
              <a:t>Dopušta da preglednost prodavaonice odradi svoju ulogu.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/>
              <a:t>Oprezno pristupa kupcu i poželi mu dobrodošlicu.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/>
              <a:t>Slijedi opušteni prodajni razgovor.</a:t>
            </a:r>
            <a:endParaRPr lang="en-US" sz="2000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R="67310" fontAlgn="base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R="6731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, glazba, orgulje&#10;&#10;Opis je automatski generiran">
            <a:extLst>
              <a:ext uri="{FF2B5EF4-FFF2-40B4-BE49-F238E27FC236}">
                <a16:creationId xmlns:a16="http://schemas.microsoft.com/office/drawing/2014/main" id="{C6F7EE82-B1C2-4E04-AA47-3D0303C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r="380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 descr="8,654 Furniture Store Stock Photos, Pictures &amp; Royalty-Free Images - iStock">
            <a:extLst>
              <a:ext uri="{FF2B5EF4-FFF2-40B4-BE49-F238E27FC236}">
                <a16:creationId xmlns:a16="http://schemas.microsoft.com/office/drawing/2014/main" id="{BE4B789F-4DFE-4FF3-B26F-D3DBA5433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1410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8992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B3105B7-23CA-4618-A6E3-BF193D1662CD}"/>
              </a:ext>
            </a:extLst>
          </p:cNvPr>
          <p:cNvSpPr txBox="1"/>
          <p:nvPr/>
        </p:nvSpPr>
        <p:spPr>
          <a:xfrm>
            <a:off x="838200" y="386499"/>
            <a:ext cx="10515600" cy="579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 ZA USVAJANJE NASTAVNIH SADRŽAJA: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što se podrazumijeva pod osnovnim zadatkom prodavaonice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Tko najčešće uređuje prodavaonicu i utječe na postignutu preglednost? Zašto je to tako?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čimbenike koji pridonose preglednosti prodajnog prostora.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je ispravna uloga prodavača kod preglednosti?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Opiši privlačno i lijepo uređene prodavaonice namještaja.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kupnje kupac prolazi kroz proces odluke.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se prodavaonica namještaja treba tome prilagoditi?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47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C14944-38AA-43D3-8B54-2678F4B8BC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fontAlgn="auto">
              <a:spcAft>
                <a:spcPts val="0"/>
              </a:spcAft>
              <a:defRPr/>
            </a:pPr>
            <a:r>
              <a:rPr lang="hr-HR" altLang="sr-Latn-RS" b="1" dirty="0"/>
              <a:t>Naziv zanimanja: </a:t>
            </a:r>
            <a:r>
              <a:rPr lang="hr-HR" altLang="sr-Latn-RS" dirty="0"/>
              <a:t>drvodjeljski tehničar dizajner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hr-HR" altLang="sr-Latn-RS" b="1" dirty="0"/>
              <a:t>Naziv predmeta: </a:t>
            </a:r>
            <a:r>
              <a:rPr lang="hr-HR" altLang="sr-Latn-RS" dirty="0"/>
              <a:t>Estetsko oblikovanje prodavaonice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hr-HR" altLang="sr-Latn-RS" b="1" dirty="0"/>
              <a:t>Razred: </a:t>
            </a:r>
            <a:r>
              <a:rPr lang="hr-HR" altLang="sr-Latn-RS" dirty="0"/>
              <a:t>3.c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hr-HR" altLang="sr-Latn-RS" b="1" dirty="0"/>
              <a:t>Naziv nastavne jedinice: </a:t>
            </a:r>
            <a:r>
              <a:rPr lang="hr-HR" altLang="sr-Latn-RS" dirty="0"/>
              <a:t>Preglednost prodajnog prostora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hr-HR" altLang="sr-Latn-RS" b="1" dirty="0"/>
              <a:t>Ishodi učenja: </a:t>
            </a:r>
          </a:p>
          <a:p>
            <a:pPr marL="514350" fontAlgn="auto">
              <a:spcAft>
                <a:spcPts val="0"/>
              </a:spcAft>
              <a:defRPr/>
            </a:pPr>
            <a:r>
              <a:rPr lang="hr-HR" altLang="sr-Latn-RS" dirty="0"/>
              <a:t>Opisati karakteristike dobrog prodajnog ili izložbenog prostora</a:t>
            </a:r>
          </a:p>
          <a:p>
            <a:pPr marL="514350" fontAlgn="auto">
              <a:spcAft>
                <a:spcPts val="0"/>
              </a:spcAft>
              <a:defRPr/>
            </a:pPr>
            <a:r>
              <a:rPr lang="hr-HR" altLang="sr-Latn-RS" dirty="0"/>
              <a:t>Provoditi aktivnosti usmjerene na stvaranje unutarnjeg vizualnog identiteta prodavaonice namještaja</a:t>
            </a:r>
          </a:p>
          <a:p>
            <a:pPr marL="0" fontAlgn="auto">
              <a:spcAft>
                <a:spcPts val="0"/>
              </a:spcAft>
              <a:defRPr/>
            </a:pPr>
            <a:endParaRPr lang="hr-HR" altLang="sr-Latn-RS" b="1" dirty="0"/>
          </a:p>
          <a:p>
            <a:pPr marL="514350" fontAlgn="auto">
              <a:spcAft>
                <a:spcPts val="0"/>
              </a:spcAft>
              <a:defRPr/>
            </a:pPr>
            <a:endParaRPr lang="hr-HR" altLang="sr-Latn-RS" b="1" dirty="0"/>
          </a:p>
          <a:p>
            <a:pPr mar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321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59938BA-F679-40E9-A895-AF4B11434228}"/>
              </a:ext>
            </a:extLst>
          </p:cNvPr>
          <p:cNvSpPr txBox="1"/>
          <p:nvPr/>
        </p:nvSpPr>
        <p:spPr>
          <a:xfrm>
            <a:off x="654627" y="1298864"/>
            <a:ext cx="3990110" cy="3834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Tko uređuje prodavaonicu?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Uređenje prodajnog prostora uglavnom osmišljavaju arhitekti ili dizajneri koji dobivaju zadatak kreirati što ljepše uređen prostor, a bez detaljnije analize poslovanja tvrtke.</a:t>
            </a: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endParaRPr lang="en-US" sz="1700" b="1" dirty="0"/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b="1" dirty="0">
              <a:effectLst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, vektorska grafika, posjetnica&#10;&#10;Opis je automatski generiran">
            <a:extLst>
              <a:ext uri="{FF2B5EF4-FFF2-40B4-BE49-F238E27FC236}">
                <a16:creationId xmlns:a16="http://schemas.microsoft.com/office/drawing/2014/main" id="{A1E746F8-4785-4E76-A5A2-3E5612D9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>
          <a:xfrm>
            <a:off x="5613609" y="1672936"/>
            <a:ext cx="5310700" cy="33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59938BA-F679-40E9-A895-AF4B11434228}"/>
              </a:ext>
            </a:extLst>
          </p:cNvPr>
          <p:cNvSpPr txBox="1"/>
          <p:nvPr/>
        </p:nvSpPr>
        <p:spPr>
          <a:xfrm>
            <a:off x="275950" y="1611983"/>
            <a:ext cx="4607135" cy="445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Zadatak prodajnog prostora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r-HR" sz="2000" dirty="0">
              <a:effectLst/>
            </a:endParaRP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Tvrtke moraju znati unaprijediti svoje poslovanje da bi bile dominantne na tržištu, a to će postići optimalnim rasporedom proizvoda i usluga unutar prodajnog prostora.</a:t>
            </a: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endParaRPr lang="hr-HR" sz="1700" b="1" dirty="0"/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1700" b="1" dirty="0">
              <a:effectLst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Secondhand furniture shopping inspiration | BHF shops">
            <a:extLst>
              <a:ext uri="{FF2B5EF4-FFF2-40B4-BE49-F238E27FC236}">
                <a16:creationId xmlns:a16="http://schemas.microsoft.com/office/drawing/2014/main" id="{52354CA1-E143-436D-ABE3-27F599F9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r="19491" b="-1"/>
          <a:stretch/>
        </p:blipFill>
        <p:spPr bwMode="auto">
          <a:xfrm>
            <a:off x="6082440" y="1710335"/>
            <a:ext cx="4221597" cy="409229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942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59938BA-F679-40E9-A895-AF4B11434228}"/>
              </a:ext>
            </a:extLst>
          </p:cNvPr>
          <p:cNvSpPr txBox="1"/>
          <p:nvPr/>
        </p:nvSpPr>
        <p:spPr>
          <a:xfrm>
            <a:off x="521045" y="537328"/>
            <a:ext cx="4701403" cy="565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67310" fontAlgn="base">
              <a:lnSpc>
                <a:spcPct val="150000"/>
              </a:lnSpc>
              <a:spcAft>
                <a:spcPts val="800"/>
              </a:spcAft>
            </a:pPr>
            <a:endParaRPr lang="hr-HR" sz="2000" dirty="0">
              <a:effectLst/>
            </a:endParaRP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Prodajni prostor mora biti oblikovan tako da kupcu omogućuje laku orijentaciju i snalaženje.</a:t>
            </a:r>
            <a:endParaRPr lang="hr-HR" sz="2000" b="1" dirty="0"/>
          </a:p>
          <a:p>
            <a:pPr marR="67310" fontAlgn="base">
              <a:lnSpc>
                <a:spcPct val="150000"/>
              </a:lnSpc>
              <a:spcAft>
                <a:spcPts val="800"/>
              </a:spcAft>
            </a:pPr>
            <a:endParaRPr lang="hr-HR" sz="2000" dirty="0">
              <a:effectLst/>
            </a:endParaRPr>
          </a:p>
          <a:p>
            <a:pPr marR="67310" indent="-2286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Treba se vršiti stalno podučavanje i educiranje voditelja prodaje koji će prenositi znanja u prodavaonice, a to se odnosi na potrebu za oblikovanjem dobrog rasporeda prodavaonice i</a:t>
            </a:r>
            <a:r>
              <a:rPr lang="hr-HR" sz="2000" dirty="0"/>
              <a:t> </a:t>
            </a:r>
            <a:r>
              <a:rPr lang="hr-HR" sz="2000" dirty="0">
                <a:effectLst/>
              </a:rPr>
              <a:t>učinkovito slaganje proizvoda na police.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b="1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b="1" dirty="0"/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b="1" dirty="0">
              <a:effectLst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na zatvorenom, strop, pod, soba&#10;&#10;Opis je automatski generiran">
            <a:extLst>
              <a:ext uri="{FF2B5EF4-FFF2-40B4-BE49-F238E27FC236}">
                <a16:creationId xmlns:a16="http://schemas.microsoft.com/office/drawing/2014/main" id="{BD5320F2-0AD0-46E6-9746-EEEBC4341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7"/>
          <a:stretch/>
        </p:blipFill>
        <p:spPr>
          <a:xfrm>
            <a:off x="5915219" y="3564188"/>
            <a:ext cx="3740306" cy="2441864"/>
          </a:xfrm>
          <a:prstGeom prst="rect">
            <a:avLst/>
          </a:prstGeom>
        </p:spPr>
      </p:pic>
      <p:pic>
        <p:nvPicPr>
          <p:cNvPr id="7" name="Slika 6" descr="Slika na kojoj se prikazuje na zatvorenom, pod, strop, soba&#10;&#10;Opis je automatski generiran">
            <a:extLst>
              <a:ext uri="{FF2B5EF4-FFF2-40B4-BE49-F238E27FC236}">
                <a16:creationId xmlns:a16="http://schemas.microsoft.com/office/drawing/2014/main" id="{BFE574C5-A8CF-44D9-8122-500BA3852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6"/>
          <a:stretch/>
        </p:blipFill>
        <p:spPr>
          <a:xfrm>
            <a:off x="8011391" y="240724"/>
            <a:ext cx="3876372" cy="24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Slika 10" descr="Slika na kojoj se prikazuje tekst, pod, na zatvorenom, živo&#10;&#10;Opis je automatski generiran">
            <a:extLst>
              <a:ext uri="{FF2B5EF4-FFF2-40B4-BE49-F238E27FC236}">
                <a16:creationId xmlns:a16="http://schemas.microsoft.com/office/drawing/2014/main" id="{A0DA78C5-3A11-430F-9FF6-8FA4FAB2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49677"/>
            <a:ext cx="3733911" cy="249238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C327BF7-31A2-4AF1-BCE3-CA6C470FED2E}"/>
              </a:ext>
            </a:extLst>
          </p:cNvPr>
          <p:cNvSpPr txBox="1"/>
          <p:nvPr/>
        </p:nvSpPr>
        <p:spPr>
          <a:xfrm>
            <a:off x="5340927" y="893618"/>
            <a:ext cx="6367164" cy="5111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301625" fontAlgn="base">
              <a:lnSpc>
                <a:spcPct val="90000"/>
              </a:lnSpc>
              <a:spcAft>
                <a:spcPts val="800"/>
              </a:spcAft>
            </a:pPr>
            <a:endParaRPr lang="hr-HR" sz="3600" dirty="0">
              <a:effectLst/>
            </a:endParaRPr>
          </a:p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200" dirty="0">
                <a:effectLst/>
              </a:rPr>
              <a:t>Preglednost mora omogućiti što prikladniji fizički susret kupca s robom</a:t>
            </a:r>
          </a:p>
          <a:p>
            <a:pPr marL="342900" lvl="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200" dirty="0">
                <a:effectLst/>
              </a:rPr>
              <a:t>Kupac robu najprije mora ugledati, doći s njom u bliži vizualni kontakt </a:t>
            </a:r>
          </a:p>
          <a:p>
            <a:pPr marL="342900" lvl="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200" dirty="0">
                <a:effectLst/>
              </a:rPr>
              <a:t>Da bi se to postiglo, djeluje se brojnim i osmišljenim odnosima</a:t>
            </a:r>
          </a:p>
          <a:p>
            <a:pPr marL="342900" lvl="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200" dirty="0">
                <a:effectLst/>
              </a:rPr>
              <a:t>Mnogo je čimbenika koji pridonose preglednosti prodajnog prostora, a najvažniji su: </a:t>
            </a: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hr-HR" sz="2200" b="1" dirty="0">
                <a:effectLst/>
              </a:rPr>
              <a:t>proporcionalnost odnosa njegove veličine i oblika</a:t>
            </a: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hr-HR" sz="2200" b="1" dirty="0">
                <a:effectLst/>
              </a:rPr>
              <a:t>razmještaj i vrsta opreme</a:t>
            </a: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hr-HR" sz="2200" b="1" dirty="0">
                <a:effectLst/>
              </a:rPr>
              <a:t>brojnost opreme</a:t>
            </a:r>
            <a:endParaRPr lang="hr-HR" sz="2200" b="1" dirty="0"/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hr-HR" sz="2200" b="1">
                <a:effectLst/>
              </a:rPr>
              <a:t>vrsta robe</a:t>
            </a:r>
            <a:endParaRPr lang="hr-HR" sz="2200" b="1" dirty="0">
              <a:effectLst/>
            </a:endParaRPr>
          </a:p>
          <a:p>
            <a:pPr marL="685800" lvl="1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hr-HR" sz="2200" b="1" dirty="0">
                <a:effectLst/>
              </a:rPr>
              <a:t>količina robe koja se nudi.</a:t>
            </a:r>
          </a:p>
          <a:p>
            <a:pPr marR="301625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70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C327BF7-31A2-4AF1-BCE3-CA6C470FED2E}"/>
              </a:ext>
            </a:extLst>
          </p:cNvPr>
          <p:cNvSpPr txBox="1"/>
          <p:nvPr/>
        </p:nvSpPr>
        <p:spPr>
          <a:xfrm>
            <a:off x="301658" y="0"/>
            <a:ext cx="5470005" cy="617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301625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S obzirom da su čimbenici koji donose preglednosti prodajnog prostora vrlo različiti, a djeluju </a:t>
            </a:r>
            <a:r>
              <a:rPr lang="hr-HR" sz="2000" dirty="0"/>
              <a:t>kada se spoje u cjelinu,</a:t>
            </a:r>
            <a:r>
              <a:rPr lang="hr-HR" sz="2000" dirty="0">
                <a:effectLst/>
              </a:rPr>
              <a:t> teško je odrediti najvažnijeg. </a:t>
            </a: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Ako izdvojimo čimbenik </a:t>
            </a:r>
            <a:r>
              <a:rPr lang="hr-HR" sz="2000" b="1" dirty="0">
                <a:effectLst/>
              </a:rPr>
              <a:t>vrsta robe </a:t>
            </a:r>
            <a:r>
              <a:rPr lang="hr-HR" sz="2000" dirty="0">
                <a:effectLst/>
              </a:rPr>
              <a:t>koja se nudi, odmah odabiremo i tip prodavaonice.</a:t>
            </a: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dirty="0">
                <a:effectLst/>
              </a:rPr>
              <a:t>Tako se preglednost, u nekoj specijaliziranoj prodavaonici okova za namještaj ili u prodavaonici namještaja, postiže drugačijim odnosom količine robe, u drugačijoj veličini prodajnog prostora i s drugačijom adekvatnom opremom. </a:t>
            </a:r>
          </a:p>
          <a:p>
            <a:pPr marR="301625" fontAlgn="base">
              <a:lnSpc>
                <a:spcPct val="90000"/>
              </a:lnSpc>
              <a:spcAft>
                <a:spcPts val="800"/>
              </a:spcAft>
            </a:pPr>
            <a:endParaRPr lang="hr-HR" dirty="0">
              <a:effectLst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891E64F-858A-4007-BA97-C27CC4E82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11082"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, na zatvorenom, strop, pult&#10;&#10;Opis je automatski generiran">
            <a:extLst>
              <a:ext uri="{FF2B5EF4-FFF2-40B4-BE49-F238E27FC236}">
                <a16:creationId xmlns:a16="http://schemas.microsoft.com/office/drawing/2014/main" id="{4B671888-60DE-4C52-BD71-02C0E247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17505" b="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3" name="Slika 2" descr="Slika na kojoj se prikazuje tekst, na zatvorenom, pod, živo&#10;&#10;Opis je automatski generiran">
            <a:extLst>
              <a:ext uri="{FF2B5EF4-FFF2-40B4-BE49-F238E27FC236}">
                <a16:creationId xmlns:a16="http://schemas.microsoft.com/office/drawing/2014/main" id="{08B86771-F790-4347-85C7-6DFDD14A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r="25930" b="-2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980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461CA4-42C7-4BF8-A748-0C235533C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-2" b="-2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Slika 3" descr="Slika na kojoj se prikazuje osoba, na zatvorenom, ljudi, grupa&#10;&#10;Opis je automatski generiran">
            <a:extLst>
              <a:ext uri="{FF2B5EF4-FFF2-40B4-BE49-F238E27FC236}">
                <a16:creationId xmlns:a16="http://schemas.microsoft.com/office/drawing/2014/main" id="{D6526B6B-0A33-4E48-8925-B7A3350BE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252"/>
          <a:stretch/>
        </p:blipFill>
        <p:spPr>
          <a:xfrm>
            <a:off x="487258" y="3648173"/>
            <a:ext cx="2721324" cy="2721324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AC24BA2-F0DB-4DB2-953B-D6D18766DD2A}"/>
              </a:ext>
            </a:extLst>
          </p:cNvPr>
          <p:cNvSpPr txBox="1"/>
          <p:nvPr/>
        </p:nvSpPr>
        <p:spPr>
          <a:xfrm>
            <a:off x="4184542" y="857839"/>
            <a:ext cx="7363990" cy="5440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Multidisciplinarnost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Upravo 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što je veliki broj faktora uključen u proces analize i stvaranja kvalitetno brandiranog prodajnog prostora, potreban je multidisciplinarni pristup svakom projektu: 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socioloških i antropoloških studija ponašanja potrošača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psihološkog utjecaja raznih vanjskih podražaja 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vještina pri pozicioniranju pravih poruka na pravom mjestu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kvalitetnog grafičkog i produkt dizajna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adekvatnog projekta uređenja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67310" fontAlgn="base">
              <a:lnSpc>
                <a:spcPct val="90000"/>
              </a:lnSpc>
              <a:spcAft>
                <a:spcPts val="800"/>
              </a:spcAft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30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, na zatvorenom, stol&#10;&#10;Opis je automatski generiran">
            <a:extLst>
              <a:ext uri="{FF2B5EF4-FFF2-40B4-BE49-F238E27FC236}">
                <a16:creationId xmlns:a16="http://schemas.microsoft.com/office/drawing/2014/main" id="{C013E2C3-5347-4F16-A4D0-DAC880F7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3" y="2007908"/>
            <a:ext cx="3623400" cy="241861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AC24BA2-F0DB-4DB2-953B-D6D18766DD2A}"/>
              </a:ext>
            </a:extLst>
          </p:cNvPr>
          <p:cNvSpPr txBox="1"/>
          <p:nvPr/>
        </p:nvSpPr>
        <p:spPr>
          <a:xfrm>
            <a:off x="4967926" y="772999"/>
            <a:ext cx="6608189" cy="570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Univerzalne preporuke za bolju preglednost: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Ako su police prepune prašine, to može stvoriti sliku da su i proizvodi takvi!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Proizvodi moraju biti osvijetljeni i označeni tako da budu vidljivi i upečatljivi.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Privlačno i lijepo posloženi proizvodi na policama privlače pažnju potrošača i utječu na impulzivnu kupnju (veliki broj odluka o kupnji potrošači donose na samom prodajnom mjestu pod utjecajem različitih podražaja iz okruženja).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Treba poštivati željeni smjer kretanja kupaca i učinkovitim slaganjem proizvoda.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67310" fontAlgn="base">
              <a:spcAft>
                <a:spcPts val="800"/>
              </a:spcAft>
            </a:pP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400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5272</TotalTime>
  <Words>711</Words>
  <Application>Microsoft Office PowerPoint</Application>
  <PresentationFormat>Široki zaslon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Preglednost  prodajnog  prostora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Privlačnost, preglednost i prohodnost prodajnog prostora</dc:title>
  <dc:creator>Žaklina Vitez</dc:creator>
  <cp:lastModifiedBy>Žaklina Vitez</cp:lastModifiedBy>
  <cp:revision>54</cp:revision>
  <dcterms:created xsi:type="dcterms:W3CDTF">2022-10-25T07:39:12Z</dcterms:created>
  <dcterms:modified xsi:type="dcterms:W3CDTF">2022-11-14T15:56:22Z</dcterms:modified>
</cp:coreProperties>
</file>