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97" r:id="rId8"/>
    <p:sldId id="287" r:id="rId9"/>
    <p:sldId id="264" r:id="rId10"/>
    <p:sldId id="266" r:id="rId11"/>
    <p:sldId id="269" r:id="rId12"/>
    <p:sldId id="265" r:id="rId13"/>
    <p:sldId id="267" r:id="rId14"/>
    <p:sldId id="270" r:id="rId15"/>
    <p:sldId id="268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83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3F74-85C7-42FB-9880-E441D5587AA5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9E61-4EA6-4E28-8588-F2CDA11875A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97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99E61-4EA6-4E28-8588-F2CDA11875AB}" type="slidenum">
              <a:rPr lang="hr-HR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70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55A9C-E251-478D-8B7F-5F04AD8C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833CBB-7320-418E-A465-555B20724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098CF2-AE41-4037-A475-E5B0A1A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D13A32-6ADF-41F7-A22D-B0A8BB3B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51A975-0626-4566-92AE-68033EFE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577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E247A-5812-47CE-8A94-4924531E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B509B3-1888-4D57-8A0A-B9864D57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82836F-4813-4CE2-AE41-E20739D6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9F5A97-2075-4BFC-8FEF-8B3E3A0B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1F7D12-3F1B-41C7-BA9F-A6E97B0F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820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D682D1D-D5E9-4175-B9BE-AA0F853D9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DE00BB9-9563-4968-9D20-62649288A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BAD3F5-7050-4B56-9621-19093A6C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567B1C-3FC3-48AF-BB57-03FE27AA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02DE52-9897-4F82-8438-5361AB15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37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05E0C-0F92-46F7-A708-411D09C1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ED321C-44CE-4164-866E-3C611E95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E758B7-3667-4769-A926-55B1E2DF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392396-E8A9-4F85-91EF-E2CA0AF7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527BF4-D62D-4608-B2DA-DEE23616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41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6BDDF-1433-4185-A036-386C540B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F61C01-B27F-481D-B4CE-A0D1FE0A9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94C5D9-9F97-4DE0-91EA-11BD3E73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C16CE9-4DB7-4412-B905-C46D3C50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226C2B-DD48-4355-A457-CFE0584F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31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FA3AA0-8FC4-4059-B666-C329F343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AA6033-4569-4F91-A5BE-B63E5973F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3F26E9-E03C-42DC-880E-CD5FB0586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12998E-917A-4243-B3B9-EACE129D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7FE562-4A93-4CCA-9D7E-FE55A39F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8DFD19-B131-4C70-AB8F-FC83569D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305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36FF6-FA4F-4941-A078-14027CEC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8E0CFA-6B68-44E4-ABD0-95740E2A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09E4EF-7424-4B9E-82FD-089DBCCFC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E9E3C6-85BA-440D-BE2B-42B79B70A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410C56E-9CB6-4D05-A1B6-8C411E6CC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D4F0322-7306-4320-A3CD-54017FBA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EF094EB-FA03-4D54-A521-ACA7AF3E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C5DFA52-C306-4400-A959-113B4A78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688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14B4C-45B7-4A4F-8B12-C5A8D27D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5A01A5A-1ABC-47B4-B2A5-A23DDD49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B4C6F06-6D0B-4624-A313-3932087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E8784A3-E48E-499C-B439-653F908C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368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C2E18CD-37BE-4069-93A7-7DFA9624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33EAF56-5B71-433B-8549-CAB6BE27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284A7CA-745F-457B-AA0E-2D796E98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093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1660F1-FDF6-4513-B8DB-40ADCCC0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2AAA6A-171D-4308-9043-2CE426677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8640094-44A0-4DB4-A88D-DFDD64D0F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EA93565-EA6D-4E46-81EA-70A7C04A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AD6C69-445A-47F9-B150-255E6AA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EB0DFE-5C39-425B-A6D1-ABA896D0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809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90246C-BC44-4B8C-B3BB-1CED96F8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B5A5E3F-9C15-4DCA-9F40-0C428FC8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FE4D5B-7D48-4E9F-93C2-35563C852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7DBFD2-2E01-4995-9E01-47CBA86C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8B45B7-0D31-40AF-8082-9C5DA718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9565A6-97BD-479E-8CD3-CCD46DD8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759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B1A7D0B-D1FA-43A4-9F59-CAFAD605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759383-2AAE-4F60-A15D-7F7E6F4F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576607-83C6-4DD4-A890-55FA8D573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83CD-4071-4F97-A0C0-F4233322FCB8}" type="datetimeFigureOut">
              <a:rPr lang="hr-HR" smtClean="0"/>
              <a:t>14.11.2022.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CADD2F-3CD6-4E04-B9F5-B63CEB47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A46A36-2F47-4717-9EB4-E97CE5AC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7E17-6A00-4EBB-9E92-79B7F3A5666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945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D7A0B1-1977-4F49-9937-8B1B9CF33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hr-HR" sz="5400" b="1" dirty="0"/>
              <a:t>Privlačnost i prohodnost</a:t>
            </a:r>
            <a:br>
              <a:rPr lang="hr-HR" sz="5400" b="1" dirty="0"/>
            </a:br>
            <a:r>
              <a:rPr lang="hr-HR" sz="5400" b="1" dirty="0"/>
              <a:t>prodajnog </a:t>
            </a:r>
            <a:br>
              <a:rPr lang="hr-HR" sz="5400" b="1" dirty="0"/>
            </a:br>
            <a:r>
              <a:rPr lang="hr-HR" sz="5400" b="1" dirty="0"/>
              <a:t>prostora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829304-3BD1-40A8-B870-F44BD833F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Žaklina Vitez, dipl. ing.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tekst, stol, na zatvorenom, pod&#10;&#10;Opis je automatski generiran">
            <a:extLst>
              <a:ext uri="{FF2B5EF4-FFF2-40B4-BE49-F238E27FC236}">
                <a16:creationId xmlns:a16="http://schemas.microsoft.com/office/drawing/2014/main" id="{9683FF9F-4188-45D5-AF2C-9A385BBB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2445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63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1D0B210-0403-435E-8286-3D084BA10190}"/>
              </a:ext>
            </a:extLst>
          </p:cNvPr>
          <p:cNvSpPr txBox="1"/>
          <p:nvPr/>
        </p:nvSpPr>
        <p:spPr>
          <a:xfrm>
            <a:off x="348916" y="529389"/>
            <a:ext cx="11004884" cy="564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000" dirty="0">
                <a:effectLst/>
              </a:rPr>
              <a:t>Članak 7.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(1) </a:t>
            </a:r>
            <a:r>
              <a:rPr lang="hr-HR" sz="2000" b="1" dirty="0">
                <a:effectLst/>
              </a:rPr>
              <a:t>Minimalni tehnički uvjeti koje moraju ispuniti prodajni objekti su sljedeći:</a:t>
            </a:r>
          </a:p>
          <a:p>
            <a:pPr>
              <a:spcAft>
                <a:spcPts val="600"/>
              </a:spcAft>
            </a:pPr>
            <a:r>
              <a:rPr lang="hr-HR" sz="2000" dirty="0">
                <a:effectLst/>
              </a:rPr>
              <a:t>       1. </a:t>
            </a:r>
            <a:r>
              <a:rPr lang="hr-HR" sz="2000" u="sng" dirty="0">
                <a:effectLst/>
              </a:rPr>
              <a:t>vanjština mora biti građevinski dovršena</a:t>
            </a:r>
            <a:r>
              <a:rPr lang="hr-HR" sz="2000" dirty="0">
                <a:effectLst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hr-HR" sz="2000" dirty="0">
                <a:effectLst/>
              </a:rPr>
              <a:t>       2</a:t>
            </a:r>
            <a:r>
              <a:rPr lang="hr-HR" sz="2000" dirty="0"/>
              <a:t>.</a:t>
            </a:r>
            <a:r>
              <a:rPr lang="hr-HR" sz="2000" dirty="0">
                <a:effectLst/>
              </a:rPr>
              <a:t> na vanjskoj strani mora biti na vidljivom mjestu </a:t>
            </a:r>
            <a:r>
              <a:rPr lang="hr-HR" sz="2000" u="sng" dirty="0">
                <a:effectLst/>
              </a:rPr>
              <a:t>natpis</a:t>
            </a:r>
            <a:r>
              <a:rPr lang="hr-HR" sz="2000" dirty="0">
                <a:effectLst/>
              </a:rPr>
              <a:t> u kojem se navodi: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        - tvrtka, 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          - sjedište,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            - naziv pravne ili fizičke registrirane osobe, </a:t>
            </a:r>
          </a:p>
          <a:p>
            <a:pPr>
              <a:spcAft>
                <a:spcPts val="600"/>
              </a:spcAft>
            </a:pPr>
            <a:r>
              <a:rPr lang="hr-HR" sz="2000" dirty="0">
                <a:effectLst/>
              </a:rPr>
              <a:t>                   - radno vrijeme istaknuti jasno, vidljivo i čitljivo na ulazu;</a:t>
            </a:r>
          </a:p>
          <a:p>
            <a:pPr>
              <a:spcAft>
                <a:spcPts val="600"/>
              </a:spcAft>
            </a:pPr>
            <a:endParaRPr lang="hr-HR" sz="2000" dirty="0">
              <a:effectLst/>
            </a:endParaRPr>
          </a:p>
          <a:p>
            <a:pPr>
              <a:spcAft>
                <a:spcPts val="600"/>
              </a:spcAft>
            </a:pPr>
            <a:r>
              <a:rPr lang="hr-HR" sz="2000" dirty="0">
                <a:effectLst/>
              </a:rPr>
              <a:t>       3. </a:t>
            </a:r>
            <a:r>
              <a:rPr lang="hr-HR" sz="2000" u="sng" dirty="0">
                <a:effectLst/>
              </a:rPr>
              <a:t>prostor ispred i ulaz mora biti: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    - siguran, 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      - nesmetan, 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        - uređen od materijala koji se lako čisti i održava, 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          -  osvijetljen.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811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8ACA473-A1E2-4207-A483-D022EC2A8CAF}"/>
              </a:ext>
            </a:extLst>
          </p:cNvPr>
          <p:cNvSpPr txBox="1"/>
          <p:nvPr/>
        </p:nvSpPr>
        <p:spPr>
          <a:xfrm>
            <a:off x="421105" y="457200"/>
            <a:ext cx="10932695" cy="571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000" b="1" dirty="0">
                <a:effectLst/>
              </a:rPr>
              <a:t>Ulaz može biti iz: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ulice, ceste, dvorišta, veže zgrade ili javnog prilaza, 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ne smije biti zajednički s ulazom u stambene prostore; </a:t>
            </a:r>
          </a:p>
          <a:p>
            <a:pPr marL="114300">
              <a:spcAft>
                <a:spcPts val="600"/>
              </a:spcAft>
            </a:pPr>
            <a:endParaRPr lang="hr-HR" sz="2000" dirty="0">
              <a:effectLst/>
            </a:endParaRPr>
          </a:p>
          <a:p>
            <a:pPr>
              <a:spcAft>
                <a:spcPts val="600"/>
              </a:spcAft>
            </a:pPr>
            <a:r>
              <a:rPr lang="hr-HR" sz="2000" b="1" dirty="0">
                <a:effectLst/>
              </a:rPr>
              <a:t>Prolaz u izlaznim vratima</a:t>
            </a:r>
            <a:r>
              <a:rPr lang="hr-HR" sz="2000" dirty="0">
                <a:effectLst/>
              </a:rPr>
              <a:t> ne smije biti uži od 0,70 m. 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ako su odvojena vrata za ulaz i za izlaz, na vratima moraju biti istaknute uočljive oznake »ulaz« </a:t>
            </a:r>
          </a:p>
          <a:p>
            <a:pPr marL="114300">
              <a:spcAft>
                <a:spcPts val="600"/>
              </a:spcAft>
            </a:pPr>
            <a:r>
              <a:rPr lang="hr-HR" sz="2000" dirty="0">
                <a:effectLst/>
              </a:rPr>
              <a:t>i »izlaz«, </a:t>
            </a:r>
            <a:endParaRPr lang="hr-HR" sz="2000" dirty="0"/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moraju omogućiti laku manipulaciju robom;</a:t>
            </a:r>
          </a:p>
          <a:p>
            <a:pPr>
              <a:spcAft>
                <a:spcPts val="600"/>
              </a:spcAft>
            </a:pPr>
            <a:endParaRPr lang="hr-HR" sz="2000" dirty="0">
              <a:effectLst/>
            </a:endParaRPr>
          </a:p>
          <a:p>
            <a:pPr>
              <a:spcAft>
                <a:spcPts val="600"/>
              </a:spcAft>
            </a:pPr>
            <a:r>
              <a:rPr lang="hr-HR" sz="2000" dirty="0">
                <a:effectLst/>
              </a:rPr>
              <a:t>   4. prostorije </a:t>
            </a:r>
            <a:r>
              <a:rPr lang="hr-HR" sz="2000" b="1" dirty="0">
                <a:effectLst/>
              </a:rPr>
              <a:t>(zidovi i podovi) </a:t>
            </a:r>
            <a:r>
              <a:rPr lang="hr-HR" sz="2000" dirty="0">
                <a:effectLst/>
              </a:rPr>
              <a:t>moraju biti: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građevinski dovršene, 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izgrađene od materijala koji je  nepropustan, ne upijajući, periv, neotrovan i glatkih površina,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do visine primjerene radnjama koje se obavljaju;</a:t>
            </a:r>
          </a:p>
          <a:p>
            <a:pPr>
              <a:spcAft>
                <a:spcPts val="600"/>
              </a:spcAft>
            </a:pPr>
            <a:r>
              <a:rPr lang="hr-HR" sz="2000" b="1" dirty="0">
                <a:effectLst/>
              </a:rPr>
              <a:t>     </a:t>
            </a:r>
            <a:endParaRPr lang="hr-HR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717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 descr="Slika na kojoj se prikazuje tekst, pod, scena, biblioteka&#10;&#10;Opis je automatski generiran">
            <a:extLst>
              <a:ext uri="{FF2B5EF4-FFF2-40B4-BE49-F238E27FC236}">
                <a16:creationId xmlns:a16="http://schemas.microsoft.com/office/drawing/2014/main" id="{94EC13AD-4D23-4871-B6DB-E970CB84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r="25810"/>
          <a:stretch/>
        </p:blipFill>
        <p:spPr bwMode="auto">
          <a:xfrm>
            <a:off x="312678" y="501986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  <a:noFill/>
        </p:spPr>
      </p:pic>
      <p:pic>
        <p:nvPicPr>
          <p:cNvPr id="7" name="Slika 6" descr="A trip to the grocery store showed the coronavirus is testing Britain's  ability to keep calm and carry on - The Globe and Mail">
            <a:extLst>
              <a:ext uri="{FF2B5EF4-FFF2-40B4-BE49-F238E27FC236}">
                <a16:creationId xmlns:a16="http://schemas.microsoft.com/office/drawing/2014/main" id="{189E6C2D-2E1F-44BB-B378-445AAF6AD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7" b="-4"/>
          <a:stretch/>
        </p:blipFill>
        <p:spPr bwMode="auto"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pic>
        <p:nvPicPr>
          <p:cNvPr id="3" name="Slika 2" descr="Supermarket Shopping Cart Large Capacity Shopping Mall Trolley Household Grocery  Shopping Cart Adult Double-decker Shopping Cart - Portable Shopping Cart -  AliExpress">
            <a:extLst>
              <a:ext uri="{FF2B5EF4-FFF2-40B4-BE49-F238E27FC236}">
                <a16:creationId xmlns:a16="http://schemas.microsoft.com/office/drawing/2014/main" id="{E605F17D-8766-482C-8726-8DEA5E422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774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3611DEC-89D1-4196-9D9C-66ED0B63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6" r="23943" b="-3"/>
          <a:stretch/>
        </p:blipFill>
        <p:spPr bwMode="auto">
          <a:xfrm>
            <a:off x="3276003" y="3428994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  <a:noFill/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12D3D82-D5BC-40E5-B2A0-258AAFB8E755}"/>
              </a:ext>
            </a:extLst>
          </p:cNvPr>
          <p:cNvSpPr txBox="1"/>
          <p:nvPr/>
        </p:nvSpPr>
        <p:spPr>
          <a:xfrm>
            <a:off x="6376737" y="505326"/>
            <a:ext cx="5171795" cy="57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dirty="0">
                <a:effectLst/>
              </a:rPr>
              <a:t>   </a:t>
            </a:r>
            <a:r>
              <a:rPr lang="hr-HR" sz="2000" dirty="0">
                <a:effectLst/>
              </a:rPr>
              <a:t>(1) 13. </a:t>
            </a:r>
            <a:r>
              <a:rPr lang="hr-HR" sz="2000" b="1" dirty="0">
                <a:effectLst/>
              </a:rPr>
              <a:t>raspored opreme mora osigurati: 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sigurno kretanje kupaca i zaposlenih u prodajnom objektu, 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 nesmetano postupanje s robom,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prolazi kojima se kreću prodavači i kupci moraju biti određene širine da se omogući sigurno i nesmetano kretanje. </a:t>
            </a:r>
          </a:p>
          <a:p>
            <a:pPr marL="114300">
              <a:lnSpc>
                <a:spcPct val="150000"/>
              </a:lnSpc>
              <a:spcAft>
                <a:spcPts val="600"/>
              </a:spcAft>
            </a:pPr>
            <a:endParaRPr lang="hr-HR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2000" dirty="0">
                <a:effectLst/>
              </a:rPr>
              <a:t>(1) 20. prodajni objekti s površinom od 1.200 m² i većom, moraju imati osigurano odgovarajuće </a:t>
            </a:r>
            <a:r>
              <a:rPr lang="hr-HR" sz="2000" b="1" dirty="0">
                <a:effectLst/>
              </a:rPr>
              <a:t>parkiralište.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07609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Slika 6" descr="Grocery store prices aren't coming down anytime soon - KESQ">
            <a:extLst>
              <a:ext uri="{FF2B5EF4-FFF2-40B4-BE49-F238E27FC236}">
                <a16:creationId xmlns:a16="http://schemas.microsoft.com/office/drawing/2014/main" id="{A561EDFA-0BDF-42FC-8147-11583C2E4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7681" b="1"/>
          <a:stretch/>
        </p:blipFill>
        <p:spPr bwMode="auto">
          <a:xfrm>
            <a:off x="703182" y="1231483"/>
            <a:ext cx="4777381" cy="422529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632D3B2-5CFD-4809-9E23-C751C28916C4}"/>
              </a:ext>
            </a:extLst>
          </p:cNvPr>
          <p:cNvSpPr txBox="1"/>
          <p:nvPr/>
        </p:nvSpPr>
        <p:spPr>
          <a:xfrm>
            <a:off x="5666874" y="445168"/>
            <a:ext cx="5686926" cy="5731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2000" b="1" dirty="0">
                <a:effectLst/>
              </a:rPr>
              <a:t>Prolazi za transport robe</a:t>
            </a:r>
            <a:endParaRPr lang="hr-HR" sz="20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sz="2000" b="1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širina prolaza </a:t>
            </a:r>
            <a:r>
              <a:rPr lang="hr-HR" sz="2000" u="sng" dirty="0">
                <a:effectLst/>
              </a:rPr>
              <a:t>između polica s robom </a:t>
            </a:r>
            <a:r>
              <a:rPr lang="hr-HR" sz="2000" dirty="0">
                <a:effectLst/>
              </a:rPr>
              <a:t>i prodajnih stolova trebala bi iznositi najmanje 75 cm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hr-HR" sz="20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širina prolaza </a:t>
            </a:r>
            <a:r>
              <a:rPr lang="hr-HR" sz="2000" u="sng" dirty="0">
                <a:effectLst/>
              </a:rPr>
              <a:t>između izložene robe</a:t>
            </a:r>
            <a:r>
              <a:rPr lang="hr-HR" sz="2000" dirty="0">
                <a:effectLst/>
              </a:rPr>
              <a:t>, kojima se kreću potrošači, najmanje 65 cm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hr-HR" sz="20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prohodnost </a:t>
            </a:r>
            <a:r>
              <a:rPr lang="hr-HR" sz="2000" u="sng" dirty="0">
                <a:effectLst/>
              </a:rPr>
              <a:t>u svakom dijelu prodavaonice </a:t>
            </a:r>
            <a:r>
              <a:rPr lang="hr-HR" sz="2000" dirty="0">
                <a:effectLst/>
              </a:rPr>
              <a:t>treba biti laka – da nema prepreka prilikom kretanja, što je posebno važno zbog umirovljenika, osoba s invaliditetom i obitelji s djecom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0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na prolazima nipošto ne ostavljajte robu, ambalažu ili bilo kakve druge predmete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2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52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Slika 4" descr="Slika na kojoj se prikazuje živo, sofa, soba, na zatvorenom&#10;&#10;Opis je automatski generiran">
            <a:extLst>
              <a:ext uri="{FF2B5EF4-FFF2-40B4-BE49-F238E27FC236}">
                <a16:creationId xmlns:a16="http://schemas.microsoft.com/office/drawing/2014/main" id="{DF47088F-CD65-4BC3-B3DA-5BA12A04B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r="21225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A330D67-65E6-4211-B75A-A70255C4AFF8}"/>
              </a:ext>
            </a:extLst>
          </p:cNvPr>
          <p:cNvSpPr txBox="1"/>
          <p:nvPr/>
        </p:nvSpPr>
        <p:spPr>
          <a:xfrm>
            <a:off x="5654842" y="1215189"/>
            <a:ext cx="5893690" cy="5040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effectLst/>
              </a:rPr>
              <a:t>Suvremena prodavaonica </a:t>
            </a:r>
            <a:r>
              <a:rPr lang="hr-HR" sz="2000" dirty="0">
                <a:effectLst/>
              </a:rPr>
              <a:t>postavlja drugačije zahtjeve prodajnom prostoru od klasične prodavaonice.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Ona je drugačije veličine i količine robe koju nudi.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Ima  mogućnost samoizbora i samoposluživanja kao oblika prodaje.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U sustavima prodaje u kojima roba i kupac dolaze u neposredan fizički dodir uz prohodnost, preglednost i privlačnost, vrlo su bitni čimbenici djelotvornosti prodajno kupovnog procesa.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596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Slika 1" descr="Chair display. Display of chairs in retail space of furniture store. |  CanStock">
            <a:extLst>
              <a:ext uri="{FF2B5EF4-FFF2-40B4-BE49-F238E27FC236}">
                <a16:creationId xmlns:a16="http://schemas.microsoft.com/office/drawing/2014/main" id="{76F7E90F-9B0D-42D2-B882-39A1883B1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" b="6779"/>
          <a:stretch/>
        </p:blipFill>
        <p:spPr bwMode="auto">
          <a:xfrm>
            <a:off x="698353" y="598677"/>
            <a:ext cx="4162448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1EDE9765-6DAE-486C-9572-A9EF88F6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3"/>
          <a:stretch/>
        </p:blipFill>
        <p:spPr>
          <a:xfrm>
            <a:off x="698353" y="3526029"/>
            <a:ext cx="4216436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0F385DA-9415-48EF-9076-20D866EC45CD}"/>
              </a:ext>
            </a:extLst>
          </p:cNvPr>
          <p:cNvSpPr txBox="1"/>
          <p:nvPr/>
        </p:nvSpPr>
        <p:spPr>
          <a:xfrm>
            <a:off x="6151294" y="1070811"/>
            <a:ext cx="5397237" cy="5227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Tako su primjerice prohodnost i preglednost kod prostora zakrčenih ambalažom i dopremljenom robom narušeni.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Stvaraju veliki nered i nepotrebnu gužvu, a i opći dojam u prodavaonici je tada jako loš</a:t>
            </a:r>
            <a:r>
              <a:rPr lang="hr-HR" dirty="0">
                <a:effectLst/>
              </a:rPr>
              <a:t>.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Slika 4" descr="Slika na kojoj se prikazuje tekst, na zatvorenom, strop, soba&#10;&#10;Opis je automatski generiran">
            <a:extLst>
              <a:ext uri="{FF2B5EF4-FFF2-40B4-BE49-F238E27FC236}">
                <a16:creationId xmlns:a16="http://schemas.microsoft.com/office/drawing/2014/main" id="{D77E1C9D-0309-4F99-9792-8F2837D0E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12349" b="8987"/>
          <a:stretch/>
        </p:blipFill>
        <p:spPr>
          <a:xfrm>
            <a:off x="858284" y="1165109"/>
            <a:ext cx="4261337" cy="396034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7AA674A-C632-4F48-AF16-F2E22E193D55}"/>
              </a:ext>
            </a:extLst>
          </p:cNvPr>
          <p:cNvSpPr txBox="1"/>
          <p:nvPr/>
        </p:nvSpPr>
        <p:spPr>
          <a:xfrm>
            <a:off x="5827048" y="1904772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hr-HR" sz="2200" b="1" dirty="0">
                <a:effectLst/>
              </a:rPr>
              <a:t>Dobra prohodnost 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effectLst/>
              </a:rPr>
              <a:t>treba omogućiti kupcima da se nesmetano kreću po prodavaonici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effectLst/>
              </a:rPr>
              <a:t>da se kupci što duže zadrže u prodavaonici i da kupuju neplanirano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effectLst/>
              </a:rPr>
              <a:t> značajno utječe na povećanje broja kupaca u prodavaonici</a:t>
            </a:r>
            <a:endParaRPr lang="hr-HR" sz="2200" dirty="0"/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effectLst/>
              </a:rPr>
              <a:t> kupci biraju prodavaonice u kojima se mogu lako i jednostavno kretati unutar prodajnog prostora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200" dirty="0">
                <a:effectLst/>
              </a:rPr>
              <a:t>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097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E27D9AE-C757-41E0-8E37-C9EA03710248}"/>
              </a:ext>
            </a:extLst>
          </p:cNvPr>
          <p:cNvSpPr txBox="1"/>
          <p:nvPr/>
        </p:nvSpPr>
        <p:spPr>
          <a:xfrm>
            <a:off x="6650182" y="2327565"/>
            <a:ext cx="8373249" cy="237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hr-HR" sz="2200" b="1" dirty="0">
                <a:effectLst/>
              </a:rPr>
              <a:t>Rasporedi kretanja u prodavaonici</a:t>
            </a:r>
          </a:p>
        </p:txBody>
      </p:sp>
      <p:pic>
        <p:nvPicPr>
          <p:cNvPr id="5" name="Slika 4" descr="Slika na kojoj se prikazuje tekst, na zatvorenom, osoba, kuhinja&#10;&#10;Opis je automatski generiran">
            <a:extLst>
              <a:ext uri="{FF2B5EF4-FFF2-40B4-BE49-F238E27FC236}">
                <a16:creationId xmlns:a16="http://schemas.microsoft.com/office/drawing/2014/main" id="{F29857E7-BB47-4571-BB22-8A05A95AB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2"/>
          <a:stretch/>
        </p:blipFill>
        <p:spPr>
          <a:xfrm>
            <a:off x="1123949" y="901346"/>
            <a:ext cx="5051417" cy="2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4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775A071-5EDC-497C-BFBF-40FA4192595E}"/>
              </a:ext>
            </a:extLst>
          </p:cNvPr>
          <p:cNvSpPr txBox="1"/>
          <p:nvPr/>
        </p:nvSpPr>
        <p:spPr>
          <a:xfrm>
            <a:off x="6319736" y="401963"/>
            <a:ext cx="5397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hr-HR" sz="280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hr-HR" sz="2800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2DECB06-AF94-459E-86C2-974A0915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t="5758" r="30649" b="29054"/>
          <a:stretch/>
        </p:blipFill>
        <p:spPr bwMode="auto">
          <a:xfrm>
            <a:off x="698353" y="598677"/>
            <a:ext cx="4192941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Slika 7" descr="10,725 Furniture Warehouse Stock Photos - Free &amp; Royalty-Free Stock Photos  from Dreamstime">
            <a:extLst>
              <a:ext uri="{FF2B5EF4-FFF2-40B4-BE49-F238E27FC236}">
                <a16:creationId xmlns:a16="http://schemas.microsoft.com/office/drawing/2014/main" id="{C8F83A76-827B-4F79-9A8C-E0C8A6FF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t="1" r="14727" b="12166"/>
          <a:stretch/>
        </p:blipFill>
        <p:spPr bwMode="auto">
          <a:xfrm>
            <a:off x="698353" y="3862137"/>
            <a:ext cx="3524731" cy="2397185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AFC54BA6-468C-40A2-B722-DE38A367CF20}"/>
              </a:ext>
            </a:extLst>
          </p:cNvPr>
          <p:cNvSpPr txBox="1"/>
          <p:nvPr/>
        </p:nvSpPr>
        <p:spPr>
          <a:xfrm>
            <a:off x="5749048" y="710119"/>
            <a:ext cx="5799484" cy="558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  <a:ea typeface="+mj-ea"/>
                <a:cs typeface="+mj-cs"/>
              </a:rPr>
              <a:t>1. Rešetkasti raspored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u="sng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u="sng" dirty="0">
                <a:effectLst/>
              </a:rPr>
              <a:t>Prednosti</a:t>
            </a:r>
            <a:r>
              <a:rPr lang="hr-HR" sz="2000" dirty="0">
                <a:effectLst/>
              </a:rPr>
              <a:t>: niski troškovi, olakšava čišćenje, poznat je kupcima te je izložena velika količina robe.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r-HR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u="sng" dirty="0">
                <a:effectLst/>
              </a:rPr>
              <a:t>Nedostaci</a:t>
            </a:r>
            <a:r>
              <a:rPr lang="hr-HR" sz="2000" dirty="0">
                <a:effectLst/>
              </a:rPr>
              <a:t>: ravan je i neinteresantan, stimulira užurbano</a:t>
            </a:r>
            <a:r>
              <a:rPr lang="hr-HR" sz="2000" dirty="0"/>
              <a:t> </a:t>
            </a:r>
            <a:r>
              <a:rPr lang="hr-HR" sz="2000" dirty="0">
                <a:effectLst/>
              </a:rPr>
              <a:t>ponašanje pri kupnji te je ograničena kreativnost u uređenju.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8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2E6F98D-E0B3-486D-925E-FEFDFFF9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7671" r="25374" b="18684"/>
          <a:stretch/>
        </p:blipFill>
        <p:spPr bwMode="auto">
          <a:xfrm>
            <a:off x="698353" y="598677"/>
            <a:ext cx="3925712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Slika 8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B8D88BBB-7E06-4399-B90F-FC15B37D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3526029"/>
            <a:ext cx="4107407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FCE892A-625F-41C9-9902-DA9126FBD600}"/>
              </a:ext>
            </a:extLst>
          </p:cNvPr>
          <p:cNvSpPr txBox="1"/>
          <p:nvPr/>
        </p:nvSpPr>
        <p:spPr>
          <a:xfrm>
            <a:off x="5693790" y="421105"/>
            <a:ext cx="6052008" cy="587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2. Slobodnog toka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r-HR" sz="2000" b="1" dirty="0"/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Najčešće ga koriste specijalizirane prodavaonice</a:t>
            </a:r>
            <a:r>
              <a:rPr lang="hr-HR" sz="2000" dirty="0"/>
              <a:t>.</a:t>
            </a:r>
            <a:endParaRPr lang="hr-HR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u="sng" dirty="0">
                <a:effectLst/>
              </a:rPr>
              <a:t>Prednosti</a:t>
            </a:r>
            <a:r>
              <a:rPr lang="hr-HR" sz="2000" dirty="0">
                <a:effectLst/>
              </a:rPr>
              <a:t>: omogućava slobodno kretanje i traženje proizvoda, povećava se impulzivna kupnja te je vizualno privlačan i fleksibilan. 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u="sng" dirty="0">
                <a:effectLst/>
              </a:rPr>
              <a:t>Nedostaci</a:t>
            </a:r>
            <a:r>
              <a:rPr lang="hr-HR" sz="2000" dirty="0">
                <a:effectLst/>
              </a:rPr>
              <a:t>: potiče lutanje, jer nema definiranog pravca kretanja, veća je neiskorištenost prostora za izlaganje robe te je kompleksniji za čišćenje.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b="1" dirty="0"/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200" b="1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200" b="1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b="1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b="1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4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C14944-38AA-43D3-8B54-2678F4B8BC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374073"/>
            <a:ext cx="10287000" cy="580289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Naziv zanimanja: </a:t>
            </a: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drvodjeljski tehničar dizajner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Naziv predmeta: </a:t>
            </a: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Estetsko oblikovanje prodavaonice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Razred: </a:t>
            </a: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3.c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Naziv nastavne jedinice: </a:t>
            </a: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Privlačnost i prohodnost 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prodajnog</a:t>
            </a: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prostora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Ishodi učenja: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Opisati karakteristike dobrog prodajnog ili izložbenog prostora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Provoditi aktivnosti usmjerene na stvaranje vanjskog vizualnog identiteta prodavaonice namještaja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Provoditi aktivnosti usmjerene na stvaranje unutarnjeg vizualnog identiteta prodavaonice namještaja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altLang="sr-Latn-R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hr-HR" altLang="sr-Latn-R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321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D88645-D1D3-47F9-9620-5C183C991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10439" r="38737" b="21420"/>
          <a:stretch/>
        </p:blipFill>
        <p:spPr bwMode="auto">
          <a:xfrm>
            <a:off x="703182" y="1286822"/>
            <a:ext cx="3778877" cy="346506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5FA612C-CA28-48CF-94A1-BF7E86108C04}"/>
              </a:ext>
            </a:extLst>
          </p:cNvPr>
          <p:cNvSpPr txBox="1"/>
          <p:nvPr/>
        </p:nvSpPr>
        <p:spPr>
          <a:xfrm>
            <a:off x="4811843" y="284814"/>
            <a:ext cx="6321213" cy="632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hr-HR" sz="1900" b="1" dirty="0">
                <a:effectLst/>
              </a:rPr>
              <a:t>3. Raspored u jednom smjeru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Tjera kupce da obiđu cijelu prodavaonicu s ciljem da se zapaze svi proizvodi koje prodavaonica nudi.</a:t>
            </a:r>
            <a:endParaRPr lang="hr-H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Raspored se postiže postavljanjem pregradnih zidova i izlaganjem proizvoda u stvarnom okruženju (IKEA).</a:t>
            </a:r>
            <a:endParaRPr lang="hr-H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Ako kupac želi skratiti svoj put kroz prodavaonicu, koristi prečace (neprimjetno postavljeni u pregradnim zidovima). </a:t>
            </a:r>
            <a:endParaRPr lang="hr-H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Prostor je tada uređen u obliku malih izloga koji nalikuju na blagovaonice, dječje sobe i sl. </a:t>
            </a:r>
            <a:endParaRPr lang="hr-H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Dizajneri su tako kupcima stvorili sliku onoga što bi i oni sami htjeli u svome domu. </a:t>
            </a:r>
            <a:endParaRPr lang="hr-H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19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Kupci uglavnom dolaze radi jednog određenog „artikla“, no  takvim rasporedom pokušava ih se što duže zadržati. </a:t>
            </a:r>
            <a:endParaRPr lang="hr-H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09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84ED67-34A1-4977-9B28-28021CE1E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4" t="19945" r="29621" b="15238"/>
          <a:stretch/>
        </p:blipFill>
        <p:spPr bwMode="auto">
          <a:xfrm>
            <a:off x="703183" y="1554331"/>
            <a:ext cx="4014846" cy="300824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DAB5F62-24CD-41D8-932A-1B01C5ADC218}"/>
              </a:ext>
            </a:extLst>
          </p:cNvPr>
          <p:cNvSpPr txBox="1"/>
          <p:nvPr/>
        </p:nvSpPr>
        <p:spPr>
          <a:xfrm>
            <a:off x="5137609" y="677489"/>
            <a:ext cx="6664750" cy="5968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ctr">
              <a:lnSpc>
                <a:spcPct val="160000"/>
              </a:lnSpc>
              <a:spcAft>
                <a:spcPts val="800"/>
              </a:spcAft>
            </a:pPr>
            <a:r>
              <a:rPr lang="hr-HR" sz="4200" b="1" dirty="0">
                <a:effectLst/>
              </a:rPr>
              <a:t>4. Raspored s petljom</a:t>
            </a:r>
          </a:p>
          <a:p>
            <a:pPr algn="ctr">
              <a:lnSpc>
                <a:spcPct val="160000"/>
              </a:lnSpc>
              <a:spcAft>
                <a:spcPts val="800"/>
              </a:spcAft>
            </a:pPr>
            <a:endParaRPr lang="hr-HR" sz="4200" dirty="0">
              <a:effectLst/>
            </a:endParaRPr>
          </a:p>
          <a:p>
            <a:pPr indent="-228600"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200" dirty="0">
                <a:effectLst/>
              </a:rPr>
              <a:t>Glavni prolaz je u obliku krugova i prolazi prodavaonicom poput staze za utrku. </a:t>
            </a:r>
          </a:p>
          <a:p>
            <a:pPr indent="-228600"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200" dirty="0">
                <a:effectLst/>
              </a:rPr>
              <a:t>Potrebno je maksimalno iskoristiti zidove koji su vidljivi. </a:t>
            </a:r>
          </a:p>
          <a:p>
            <a:pPr indent="-228600"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200" dirty="0">
                <a:effectLst/>
              </a:rPr>
              <a:t>Raspored je najpogodniji za prodavaonice odjeće, igračaka, kućanskih proizvoda te za pojedine specijalizirane prodavaonice.</a:t>
            </a:r>
          </a:p>
          <a:p>
            <a:pPr indent="-228600"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200" dirty="0">
                <a:effectLst/>
              </a:rPr>
              <a:t>Smatra se da su kupci prilikom kretanja iz različitih kutova prodavaonice prisiljeni gledati proizvode. </a:t>
            </a:r>
          </a:p>
          <a:p>
            <a:pPr indent="-228600"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200" dirty="0">
                <a:effectLst/>
              </a:rPr>
              <a:t>Da bi kupci mogli vidjeti i drugu robu izloženu s druge strane, police se obično postavljaju nisko.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36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3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4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626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7DD6299-97D3-4869-B4CA-5133E2916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6929" r="25926" b="25019"/>
          <a:stretch/>
        </p:blipFill>
        <p:spPr bwMode="auto">
          <a:xfrm>
            <a:off x="698353" y="598677"/>
            <a:ext cx="3558854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Slika 10" descr="139,000 Furniture Store Images, Stock Photos &amp; Vectors | Shutterstock">
            <a:extLst>
              <a:ext uri="{FF2B5EF4-FFF2-40B4-BE49-F238E27FC236}">
                <a16:creationId xmlns:a16="http://schemas.microsoft.com/office/drawing/2014/main" id="{C6806651-6861-42C4-B1B5-4FD09A837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7"/>
          <a:stretch/>
        </p:blipFill>
        <p:spPr bwMode="auto">
          <a:xfrm>
            <a:off x="698354" y="3526029"/>
            <a:ext cx="3588834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F53EB9D-E10B-4F70-9BC2-E53AF3C049D0}"/>
              </a:ext>
            </a:extLst>
          </p:cNvPr>
          <p:cNvSpPr txBox="1"/>
          <p:nvPr/>
        </p:nvSpPr>
        <p:spPr>
          <a:xfrm>
            <a:off x="5651292" y="299803"/>
            <a:ext cx="6340839" cy="5998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17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hr-H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Cirkulacijski raspored</a:t>
            </a:r>
            <a:endParaRPr lang="hr-H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Predstavlja kombinaciju prethodno opisanih rasporeda. 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Kroz sredinu  se proteže prolaz, a s bočnih strana se nalaze odjeli koji mogu biti složeni u obliku različitih vrsta rasporeda.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u="sng" dirty="0">
                <a:effectLst/>
              </a:rPr>
              <a:t>Prednosti</a:t>
            </a:r>
            <a:r>
              <a:rPr lang="hr-HR" sz="2000" dirty="0">
                <a:effectLst/>
              </a:rPr>
              <a:t>: uspješno korištenje prostora koje potiče na pregledavanje cijelog asortimana, dobar je pogled na prodajni prostor.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u="sng" dirty="0">
                <a:effectLst/>
              </a:rPr>
              <a:t>Nedostaci</a:t>
            </a:r>
            <a:r>
              <a:rPr lang="hr-HR" sz="2000" dirty="0">
                <a:effectLst/>
              </a:rPr>
              <a:t>: povećani troškovi zbog različitih polica, otežano je održavanje čistoće i urednosti prostora te privlačenje kupaca u odjele.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  <p:sp>
        <p:nvSpPr>
          <p:cNvPr id="29" name="Arc 19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0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B3105B7-23CA-4618-A6E3-BF193D1662CD}"/>
              </a:ext>
            </a:extLst>
          </p:cNvPr>
          <p:cNvSpPr txBox="1"/>
          <p:nvPr/>
        </p:nvSpPr>
        <p:spPr>
          <a:xfrm>
            <a:off x="838200" y="386499"/>
            <a:ext cx="10515600" cy="579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>
              <a:lnSpc>
                <a:spcPct val="107000"/>
              </a:lnSpc>
            </a:pP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 ZA USVAJANJE NASTAVNIH SADRŽAJA: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pojam prodajnog prostora.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Navedi tri zahtjeva koji se nameću prodavaonici.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način rada u klasičnoj prodavaonici.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Navedi čimbenike privlačnosti u prodavaonici.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kako postići privlačnost u prodavaonici namještaja.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kojem su službenom dokumentu propisani uvjeti koje se odnose na: opremu i sredstva u prodajnim objektima i uvjete za prodaju robe izvan prodavaonica?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ukratko minimalne tehničke uvjete koje mora ispuniti prodajni objekt.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prodajni objekti moraju imati osigurano odgovarajuće parkiralište?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Navedi najčešće modele rasporeda kretanja u prodavaonici?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Obrazloži,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svom vlastitom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mišljenju, koji je od rasporeda kretanja pogodan za prodavaonicu namještaja?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520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Slika 5" descr="3,287 Modern Furniture Store Stock Photos, Pictures &amp; Royalty-Free Images -  iStock">
            <a:extLst>
              <a:ext uri="{FF2B5EF4-FFF2-40B4-BE49-F238E27FC236}">
                <a16:creationId xmlns:a16="http://schemas.microsoft.com/office/drawing/2014/main" id="{FD9B9538-8EF1-4327-960A-AAFACAB70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1523" b="2"/>
          <a:stretch/>
        </p:blipFill>
        <p:spPr bwMode="auto">
          <a:xfrm>
            <a:off x="703182" y="1650003"/>
            <a:ext cx="4777381" cy="338824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44B9D6F-E275-4006-90C3-253F1EBF08E2}"/>
              </a:ext>
            </a:extLst>
          </p:cNvPr>
          <p:cNvSpPr txBox="1"/>
          <p:nvPr/>
        </p:nvSpPr>
        <p:spPr>
          <a:xfrm>
            <a:off x="5530320" y="594211"/>
            <a:ext cx="5597236" cy="5563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2200" b="1" dirty="0">
                <a:effectLst/>
              </a:rPr>
              <a:t>Prodaji prostor: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hr-HR" sz="2200" dirty="0">
              <a:effectLst/>
            </a:endParaRPr>
          </a:p>
          <a:p>
            <a:pPr marL="3429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I</a:t>
            </a:r>
            <a:r>
              <a:rPr lang="hr-HR" sz="2200" dirty="0">
                <a:effectLst/>
              </a:rPr>
              <a:t>zvor je informacija na temelju kojih se donosi odluka o kupnji.</a:t>
            </a:r>
          </a:p>
          <a:p>
            <a:pPr marL="3429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P</a:t>
            </a:r>
            <a:r>
              <a:rPr lang="hr-HR" sz="2200" dirty="0">
                <a:effectLst/>
              </a:rPr>
              <a:t>otrebno mu je posvetiti pažnju u području pospješivanja prodaje. </a:t>
            </a:r>
          </a:p>
          <a:p>
            <a:pPr marL="3429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U</a:t>
            </a:r>
            <a:r>
              <a:rPr lang="hr-HR" sz="2200" dirty="0">
                <a:effectLst/>
              </a:rPr>
              <a:t> njemu se kupci susreću s robom i prodavačima zbog kupoprodajnih aktivnosti. </a:t>
            </a: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200" dirty="0"/>
              <a:t>S</a:t>
            </a:r>
            <a:r>
              <a:rPr lang="hr-HR" sz="2200" dirty="0">
                <a:effectLst/>
              </a:rPr>
              <a:t>astavni je dio kupoprodajnih procesa jer kao komunikacijsko okruženje aktivno utječe na uspostavljanje, trajanje i način kontaktiranja kupaca s robom i prodavačima.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500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Slika 5" descr="9,181 Furniture Store Photos and Premium High Res Pictures - Getty Images">
            <a:extLst>
              <a:ext uri="{FF2B5EF4-FFF2-40B4-BE49-F238E27FC236}">
                <a16:creationId xmlns:a16="http://schemas.microsoft.com/office/drawing/2014/main" id="{63005C97-B758-4BBE-97F1-FB1741D75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r="33377" b="1"/>
          <a:stretch/>
        </p:blipFill>
        <p:spPr bwMode="auto">
          <a:xfrm>
            <a:off x="703182" y="640309"/>
            <a:ext cx="4777381" cy="54076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A6EFE4D-4793-4298-9FF9-E46AB999365F}"/>
              </a:ext>
            </a:extLst>
          </p:cNvPr>
          <p:cNvSpPr txBox="1"/>
          <p:nvPr/>
        </p:nvSpPr>
        <p:spPr>
          <a:xfrm>
            <a:off x="6359237" y="1122218"/>
            <a:ext cx="5493327" cy="537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Osnovna zadaća prodajnog prostora: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 </a:t>
            </a:r>
            <a:endParaRPr lang="hr-HR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M</a:t>
            </a:r>
            <a:r>
              <a:rPr lang="hr-HR" sz="2000" dirty="0">
                <a:effectLst/>
              </a:rPr>
              <a:t>ora pridonositi uspješnosti gore navedenog kontakta tijekom kupoprodajnog procesa. </a:t>
            </a:r>
          </a:p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b="1" dirty="0"/>
              <a:t>Prodavaonici</a:t>
            </a:r>
            <a:r>
              <a:rPr lang="hr-HR" sz="2000" b="1" dirty="0">
                <a:effectLst/>
              </a:rPr>
              <a:t> se nameću tri zahtjeva, a razlikuju se ovisno o obliku prodaje:</a:t>
            </a:r>
            <a:r>
              <a:rPr lang="hr-HR" sz="2000" dirty="0">
                <a:effectLst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      1. privlačnost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      2. prohodnost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      3. preglednost </a:t>
            </a:r>
          </a:p>
        </p:txBody>
      </p:sp>
    </p:spTree>
    <p:extLst>
      <p:ext uri="{BB962C8B-B14F-4D97-AF65-F5344CB8AC3E}">
        <p14:creationId xmlns:p14="http://schemas.microsoft.com/office/powerpoint/2010/main" val="119528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lika 8" descr="Furniture store 1960s hi-res stock photography and images - Alamy">
            <a:extLst>
              <a:ext uri="{FF2B5EF4-FFF2-40B4-BE49-F238E27FC236}">
                <a16:creationId xmlns:a16="http://schemas.microsoft.com/office/drawing/2014/main" id="{CB2019B6-521A-40EA-9958-819D63837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 r="-2" b="21838"/>
          <a:stretch/>
        </p:blipFill>
        <p:spPr bwMode="auto">
          <a:xfrm>
            <a:off x="698353" y="986154"/>
            <a:ext cx="3946383" cy="231591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Slika 6" descr="Slika na kojoj se prikazuje tekst, dućan&#10;&#10;Opis je automatski generiran">
            <a:extLst>
              <a:ext uri="{FF2B5EF4-FFF2-40B4-BE49-F238E27FC236}">
                <a16:creationId xmlns:a16="http://schemas.microsoft.com/office/drawing/2014/main" id="{5B41F7ED-3EA0-4F83-A3B7-8B6352490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" r="-2" b="30963"/>
          <a:stretch/>
        </p:blipFill>
        <p:spPr bwMode="auto">
          <a:xfrm>
            <a:off x="480144" y="3457231"/>
            <a:ext cx="4174983" cy="2450075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74C4CA1D-E5DF-4642-96D4-68E84ABFA36F}"/>
              </a:ext>
            </a:extLst>
          </p:cNvPr>
          <p:cNvSpPr txBox="1"/>
          <p:nvPr/>
        </p:nvSpPr>
        <p:spPr>
          <a:xfrm>
            <a:off x="5912428" y="519545"/>
            <a:ext cx="5636104" cy="57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effectLst/>
              </a:rPr>
              <a:t>Klasična prodavaonica </a:t>
            </a:r>
            <a:r>
              <a:rPr lang="hr-HR" sz="2000" dirty="0">
                <a:effectLst/>
              </a:rPr>
              <a:t>- iz ruke u ruku, dijeli prostor u tri dijela: </a:t>
            </a:r>
          </a:p>
          <a:p>
            <a:pPr marL="3429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 prostor robe – nedostupan kupcima </a:t>
            </a:r>
          </a:p>
          <a:p>
            <a:pPr marL="3429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zona posluživanja – na nju prodavač donosi zatraženu robu i poslužuje kupca</a:t>
            </a: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prostor kupca – od ulaza do zone posluživanja</a:t>
            </a:r>
          </a:p>
          <a:p>
            <a:pPr marL="114300" lvl="0">
              <a:lnSpc>
                <a:spcPct val="150000"/>
              </a:lnSpc>
              <a:spcAft>
                <a:spcPts val="800"/>
              </a:spcAft>
            </a:pPr>
            <a:r>
              <a:rPr lang="hr-HR" sz="2000" dirty="0">
                <a:effectLst/>
              </a:rPr>
              <a:t> </a:t>
            </a:r>
          </a:p>
          <a:p>
            <a:pPr marL="342900" lvl="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Prohodnost i preglednost tu nisu jako važne (iznimka su prostori zakrčeni ambalažom i dopremljenom robom – opći dojam u prodavaonici je tada jako loš). </a:t>
            </a: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9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8B83B82-E662-42CE-98E1-EF0C3E24D9E6}"/>
              </a:ext>
            </a:extLst>
          </p:cNvPr>
          <p:cNvSpPr txBox="1"/>
          <p:nvPr/>
        </p:nvSpPr>
        <p:spPr>
          <a:xfrm>
            <a:off x="838200" y="1470580"/>
            <a:ext cx="4931004" cy="406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su pokazatelji privlačnosti prodajnog prostora?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upac će se u njemu ugodno osjećati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njega će rado dolaziti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njemu će rado boraviti </a:t>
            </a:r>
          </a:p>
          <a:p>
            <a:pPr indent="30480">
              <a:lnSpc>
                <a:spcPct val="150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pic>
        <p:nvPicPr>
          <p:cNvPr id="7" name="Slika 6" descr="Slika na kojoj se prikazuje na zatvorenom, zid, soba, pod&#10;&#10;Opis je automatski generiran">
            <a:extLst>
              <a:ext uri="{FF2B5EF4-FFF2-40B4-BE49-F238E27FC236}">
                <a16:creationId xmlns:a16="http://schemas.microsoft.com/office/drawing/2014/main" id="{DCCDF4FF-C28D-4A74-849E-AE6245C01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02" y="1635162"/>
            <a:ext cx="4386976" cy="29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Slika 2" descr="Slika na kojoj se prikazuje tekst, na zatvorenom, pod, soba&#10;&#10;Opis je automatski generiran">
            <a:extLst>
              <a:ext uri="{FF2B5EF4-FFF2-40B4-BE49-F238E27FC236}">
                <a16:creationId xmlns:a16="http://schemas.microsoft.com/office/drawing/2014/main" id="{D26E2075-D0EB-432C-A8F3-D8BC3EA4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" y="1761621"/>
            <a:ext cx="4383465" cy="316501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8B83B82-E662-42CE-98E1-EF0C3E24D9E6}"/>
              </a:ext>
            </a:extLst>
          </p:cNvPr>
          <p:cNvSpPr txBox="1"/>
          <p:nvPr/>
        </p:nvSpPr>
        <p:spPr>
          <a:xfrm>
            <a:off x="4901938" y="433632"/>
            <a:ext cx="7041823" cy="620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effectLst/>
              </a:rPr>
              <a:t>Čimbenici prodajnog prostora koji mu daju ugodno ozračje: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o</a:t>
            </a:r>
            <a:r>
              <a:rPr lang="hr-HR" sz="2000" dirty="0">
                <a:effectLst/>
              </a:rPr>
              <a:t>svjetljenje i obojenost prodavaonice – zidova, opreme, odjeće prodavača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o</a:t>
            </a:r>
            <a:r>
              <a:rPr lang="hr-HR" sz="2000" dirty="0">
                <a:effectLst/>
              </a:rPr>
              <a:t>soblje i sama roba 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</a:rPr>
              <a:t>način slaganje robe u zidne regale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i</a:t>
            </a:r>
            <a:r>
              <a:rPr lang="hr-HR" sz="2000" dirty="0">
                <a:effectLst/>
              </a:rPr>
              <a:t>nformacije koje su njušno područje – ugodni izvorni mirisi, nastojati izbjegavati i otklanjati one neugodne 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i</a:t>
            </a:r>
            <a:r>
              <a:rPr lang="hr-HR" sz="2000" dirty="0">
                <a:effectLst/>
              </a:rPr>
              <a:t>nformacije slušnog područja – glazba može pridonositi ugodnom raspoloženju, ako su izbor vrste i njenog intenziteta takve da se sviđaju posjetiteljima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č</a:t>
            </a:r>
            <a:r>
              <a:rPr lang="hr-HR" sz="2000" dirty="0">
                <a:effectLst/>
              </a:rPr>
              <a:t>istoća i urednost prodajnog prostora</a:t>
            </a:r>
            <a:endParaRPr lang="hr-HR" sz="2000" dirty="0"/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g</a:t>
            </a:r>
            <a:r>
              <a:rPr lang="hr-HR" sz="2000" dirty="0">
                <a:effectLst/>
              </a:rPr>
              <a:t>lavni je čimbenik prodavač, njegova susretljivost, način ophođenja s kupcima i želja da im pomogne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dirty="0">
                <a:effectLst/>
              </a:rPr>
              <a:t> 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r-HR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769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2E6C6BE-2BD9-47EE-9665-3320355B9D7E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2800" b="1" dirty="0">
                <a:effectLst/>
              </a:rPr>
              <a:t>Prohodnost poslovnog prostora</a:t>
            </a:r>
            <a:endParaRPr lang="hr-H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493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C03BCE8-5252-4505-9C15-93C55FEE6DF9}"/>
              </a:ext>
            </a:extLst>
          </p:cNvPr>
          <p:cNvSpPr txBox="1"/>
          <p:nvPr/>
        </p:nvSpPr>
        <p:spPr>
          <a:xfrm>
            <a:off x="428017" y="418289"/>
            <a:ext cx="10925783" cy="5758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b="1" dirty="0">
                <a:effectLst/>
              </a:rPr>
              <a:t> </a:t>
            </a:r>
            <a:r>
              <a:rPr lang="hr-HR" sz="2200" dirty="0">
                <a:effectLst/>
              </a:rPr>
              <a:t>Kako ne bi svaki prodajni objekt određivao svoje tehničke uvjete, potrebno je pridržavati se Pravilnika o minimalnim tehničkim i drugim uvjetima koji se odnose na prodajne objekte.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b="1" dirty="0">
                <a:effectLst/>
              </a:rPr>
              <a:t>Pravilnik o minimalnim tehničkim i drugim uvjetima </a:t>
            </a:r>
            <a:r>
              <a:rPr lang="hr-HR" sz="2200" dirty="0">
                <a:effectLst/>
              </a:rPr>
              <a:t>koji se odnose na prodajne objekte propisuje uvjete koje se odnose na: </a:t>
            </a:r>
          </a:p>
          <a:p>
            <a:pPr marL="3429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b="1" dirty="0">
                <a:effectLst/>
              </a:rPr>
              <a:t>opremu</a:t>
            </a:r>
            <a:r>
              <a:rPr lang="hr-HR" sz="2200" dirty="0">
                <a:effectLst/>
              </a:rPr>
              <a:t> i </a:t>
            </a:r>
            <a:r>
              <a:rPr lang="hr-HR" sz="2200" b="1" dirty="0">
                <a:effectLst/>
              </a:rPr>
              <a:t>sredstva</a:t>
            </a:r>
            <a:r>
              <a:rPr lang="hr-HR" sz="2200" dirty="0">
                <a:effectLst/>
              </a:rPr>
              <a:t> u prodajnim objektima i </a:t>
            </a:r>
          </a:p>
          <a:p>
            <a:pPr marL="3429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b="1" dirty="0">
                <a:effectLst/>
              </a:rPr>
              <a:t>uvjete</a:t>
            </a:r>
            <a:r>
              <a:rPr lang="hr-HR" sz="2200" dirty="0">
                <a:effectLst/>
              </a:rPr>
              <a:t> za prodaju robe izvan prodavaonica.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hr-HR" sz="2200" dirty="0">
                <a:effectLst/>
              </a:rPr>
              <a:t>I. OPĆE ODREDBE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effectLst/>
              </a:rPr>
              <a:t>Članak 1.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hr-HR" sz="2200" dirty="0">
                <a:effectLst/>
              </a:rPr>
              <a:t>Pravilnik propisuje minimalne tehničke uvjete koji se odnose na: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/>
              <a:t> </a:t>
            </a:r>
            <a:r>
              <a:rPr lang="hr-HR" sz="2200" dirty="0">
                <a:effectLst/>
              </a:rPr>
              <a:t>prodajne objekte, opremu i sredstva u prodajnim objektima, 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effectLst/>
              </a:rPr>
              <a:t>uvjete koji se odnose na vanjske površine prodajnog objekta i uvjete za prodaju robe izvan prodavaonica.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4320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</TotalTime>
  <Words>1443</Words>
  <Application>Microsoft Office PowerPoint</Application>
  <PresentationFormat>Široki zaslon</PresentationFormat>
  <Paragraphs>187</Paragraphs>
  <Slides>23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Tema sustava Office</vt:lpstr>
      <vt:lpstr>Privlačnost i prohodnost prodajnog  prostora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Privlačnost, preglednost i prohodnost prodajnog prostora</dc:title>
  <dc:creator>Žaklina Vitez</dc:creator>
  <cp:lastModifiedBy>Žaklina Vitez</cp:lastModifiedBy>
  <cp:revision>59</cp:revision>
  <dcterms:created xsi:type="dcterms:W3CDTF">2022-10-25T07:39:12Z</dcterms:created>
  <dcterms:modified xsi:type="dcterms:W3CDTF">2022-11-14T15:52:29Z</dcterms:modified>
</cp:coreProperties>
</file>