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80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79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15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97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57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35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886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430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510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742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83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608A03-E30C-4812-8FB1-74E505CF297F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148A4-DE78-48A7-8166-BC73A9B18558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64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ALGORITMI I </a:t>
            </a:r>
            <a:br>
              <a:rPr lang="hr-HR" dirty="0" smtClean="0"/>
            </a:br>
            <a:r>
              <a:rPr lang="hr-HR" dirty="0" smtClean="0"/>
              <a:t>DIJAGRAM TIJEKA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5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dijagram tijeka za</a:t>
            </a:r>
            <a:br>
              <a:rPr lang="hr-HR" dirty="0" smtClean="0"/>
            </a:br>
            <a:r>
              <a:rPr lang="hr-HR" dirty="0" smtClean="0"/>
              <a:t>dijeljenje dva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8643"/>
          </a:xfrm>
        </p:spPr>
        <p:txBody>
          <a:bodyPr>
            <a:normAutofit/>
          </a:bodyPr>
          <a:lstStyle/>
          <a:p>
            <a:r>
              <a:rPr lang="hr-HR" sz="2200" dirty="0"/>
              <a:t>VARIJABLE:</a:t>
            </a:r>
          </a:p>
          <a:p>
            <a:pPr lvl="1"/>
            <a:r>
              <a:rPr lang="hr-HR" sz="2200" dirty="0" smtClean="0"/>
              <a:t>a = prvi </a:t>
            </a:r>
            <a:r>
              <a:rPr lang="hr-HR" sz="2200" dirty="0"/>
              <a:t>broj</a:t>
            </a:r>
          </a:p>
          <a:p>
            <a:pPr lvl="1"/>
            <a:r>
              <a:rPr lang="hr-HR" sz="2200" dirty="0" smtClean="0"/>
              <a:t>b = drugi </a:t>
            </a:r>
            <a:r>
              <a:rPr lang="hr-HR" sz="2200" dirty="0"/>
              <a:t>broj</a:t>
            </a:r>
          </a:p>
          <a:p>
            <a:pPr lvl="1"/>
            <a:r>
              <a:rPr lang="hr-HR" sz="2200" dirty="0" smtClean="0"/>
              <a:t>c = količnik</a:t>
            </a:r>
            <a:endParaRPr lang="hr-HR" sz="2200" dirty="0"/>
          </a:p>
          <a:p>
            <a:r>
              <a:rPr lang="hr-HR" sz="2200" dirty="0"/>
              <a:t>ULAZ: </a:t>
            </a:r>
            <a:r>
              <a:rPr lang="hr-HR" sz="2200" dirty="0" smtClean="0"/>
              <a:t>a, b</a:t>
            </a:r>
            <a:endParaRPr lang="hr-HR" sz="2200" dirty="0"/>
          </a:p>
          <a:p>
            <a:r>
              <a:rPr lang="hr-HR" sz="2200" dirty="0"/>
              <a:t>OBRADA: </a:t>
            </a:r>
            <a:endParaRPr lang="hr-HR" sz="2200" dirty="0" smtClean="0"/>
          </a:p>
          <a:p>
            <a:pPr lvl="1"/>
            <a:r>
              <a:rPr lang="hr-HR" sz="2000" dirty="0" smtClean="0"/>
              <a:t>provjera je li b=0 (ako je b=0 ispisuje se da se s </a:t>
            </a:r>
          </a:p>
          <a:p>
            <a:pPr marL="201168" lvl="1" indent="0">
              <a:buNone/>
            </a:pPr>
            <a:r>
              <a:rPr lang="hr-HR" sz="2000" dirty="0" smtClean="0"/>
              <a:t>	nulom ne dijeli i tu program završava)</a:t>
            </a:r>
          </a:p>
          <a:p>
            <a:pPr lvl="1"/>
            <a:r>
              <a:rPr lang="hr-HR" sz="2000" dirty="0" smtClean="0"/>
              <a:t>c = a / b</a:t>
            </a:r>
            <a:endParaRPr lang="hr-HR" sz="2000" dirty="0"/>
          </a:p>
          <a:p>
            <a:r>
              <a:rPr lang="hr-HR" sz="2200" dirty="0" smtClean="0"/>
              <a:t>IZLAZ</a:t>
            </a:r>
            <a:r>
              <a:rPr lang="hr-HR" sz="2200" dirty="0"/>
              <a:t>: S</a:t>
            </a:r>
            <a:r>
              <a:rPr lang="hr-HR" sz="2200" dirty="0" smtClean="0"/>
              <a:t> nulom se ne dijeli, c</a:t>
            </a: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57" y="912274"/>
            <a:ext cx="4296864" cy="52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dijagram tijeka za</a:t>
            </a:r>
            <a:br>
              <a:rPr lang="hr-HR" dirty="0" smtClean="0"/>
            </a:br>
            <a:r>
              <a:rPr lang="hr-HR" dirty="0" smtClean="0"/>
              <a:t>usporedbu dva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200" dirty="0"/>
              <a:t>VARIJABLE:</a:t>
            </a:r>
          </a:p>
          <a:p>
            <a:pPr lvl="1"/>
            <a:r>
              <a:rPr lang="hr-HR" sz="2200" dirty="0"/>
              <a:t>a = </a:t>
            </a:r>
            <a:r>
              <a:rPr lang="hr-HR" sz="2200" dirty="0" smtClean="0"/>
              <a:t>prvi broj</a:t>
            </a:r>
          </a:p>
          <a:p>
            <a:pPr lvl="1"/>
            <a:r>
              <a:rPr lang="hr-HR" sz="2200" dirty="0" smtClean="0"/>
              <a:t>b = drugi broj</a:t>
            </a:r>
            <a:endParaRPr lang="hr-HR" sz="2200" dirty="0"/>
          </a:p>
          <a:p>
            <a:r>
              <a:rPr lang="hr-HR" sz="2200" dirty="0"/>
              <a:t>ULAZ: </a:t>
            </a:r>
            <a:r>
              <a:rPr lang="hr-HR" sz="2200" dirty="0" smtClean="0"/>
              <a:t>a, b</a:t>
            </a:r>
            <a:endParaRPr lang="hr-HR" sz="2200" dirty="0"/>
          </a:p>
          <a:p>
            <a:r>
              <a:rPr lang="hr-HR" sz="2200" dirty="0"/>
              <a:t>OBRADA: </a:t>
            </a:r>
          </a:p>
          <a:p>
            <a:pPr lvl="1"/>
            <a:r>
              <a:rPr lang="hr-HR" sz="2000" dirty="0"/>
              <a:t>provjera je li a </a:t>
            </a:r>
            <a:r>
              <a:rPr lang="hr-HR" sz="2000" dirty="0" smtClean="0"/>
              <a:t>= b (ako su jednaki ispiši poruku, ako </a:t>
            </a:r>
          </a:p>
          <a:p>
            <a:pPr marL="201168" lvl="1" indent="0">
              <a:buNone/>
            </a:pPr>
            <a:r>
              <a:rPr lang="hr-HR" sz="2000" dirty="0" smtClean="0"/>
              <a:t>nisu uspoređuj dalje)</a:t>
            </a:r>
            <a:endParaRPr lang="hr-HR" sz="1600" dirty="0" smtClean="0"/>
          </a:p>
          <a:p>
            <a:pPr lvl="1"/>
            <a:r>
              <a:rPr lang="hr-HR" sz="2000" dirty="0" smtClean="0"/>
              <a:t>provjera je li a &lt; b </a:t>
            </a:r>
            <a:endParaRPr lang="hr-HR" sz="2000" dirty="0"/>
          </a:p>
          <a:p>
            <a:r>
              <a:rPr lang="hr-HR" sz="2200" dirty="0"/>
              <a:t>IZLAZ: </a:t>
            </a:r>
          </a:p>
          <a:p>
            <a:pPr lvl="1"/>
            <a:r>
              <a:rPr lang="hr-HR" dirty="0" smtClean="0"/>
              <a:t>Brojevi su jednaki</a:t>
            </a:r>
            <a:endParaRPr lang="hr-HR" dirty="0"/>
          </a:p>
          <a:p>
            <a:pPr lvl="1"/>
            <a:r>
              <a:rPr lang="hr-HR" dirty="0" smtClean="0"/>
              <a:t>Manji je broj a.</a:t>
            </a:r>
          </a:p>
          <a:p>
            <a:pPr lvl="1"/>
            <a:r>
              <a:rPr lang="hr-HR" dirty="0" smtClean="0"/>
              <a:t>Manji je broj b.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844" y="1011981"/>
            <a:ext cx="5448184" cy="515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Zadatci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Napiši dijagram tijeka za računanje kvadrata zadanog broja.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Napiši dijagram tijeka za računanje opsega </a:t>
            </a:r>
            <a:r>
              <a:rPr lang="hr-HR" sz="2400" dirty="0" err="1"/>
              <a:t>jednakostraničnog</a:t>
            </a:r>
            <a:r>
              <a:rPr lang="hr-HR" sz="2400" dirty="0"/>
              <a:t> trokuta</a:t>
            </a:r>
            <a:r>
              <a:rPr lang="hr-HR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Napiši dijagram tijeka za računanje opsega jednakokračnog trokuta.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Napiši dijagram tijeka za računanje opsega kvadrata.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Napiši dijagram tijeka za uspoređivanje visine dva učenika u razredu.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Napiši dijagram tijeka za izračun uspjeha (prosjeka) na kraju školske godine.</a:t>
            </a:r>
          </a:p>
        </p:txBody>
      </p:sp>
    </p:spTree>
    <p:extLst>
      <p:ext uri="{BB962C8B-B14F-4D97-AF65-F5344CB8AC3E}">
        <p14:creationId xmlns:p14="http://schemas.microsoft.com/office/powerpoint/2010/main" val="79045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nastavne jedinice: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Učenik će:</a:t>
            </a:r>
          </a:p>
          <a:p>
            <a:pPr lvl="1"/>
            <a:r>
              <a:rPr lang="hr-HR" sz="2400" dirty="0" smtClean="0"/>
              <a:t>definirati algoritam</a:t>
            </a:r>
          </a:p>
          <a:p>
            <a:pPr lvl="1"/>
            <a:r>
              <a:rPr lang="hr-HR" sz="2400" dirty="0" smtClean="0"/>
              <a:t>navesti primjer algoritma u svakodnevnom životu</a:t>
            </a:r>
          </a:p>
          <a:p>
            <a:pPr lvl="1"/>
            <a:r>
              <a:rPr lang="hr-HR" sz="2400" dirty="0" smtClean="0"/>
              <a:t>razlikovati </a:t>
            </a:r>
            <a:r>
              <a:rPr lang="hr-HR" sz="2400" dirty="0" err="1" smtClean="0"/>
              <a:t>pseudokod</a:t>
            </a:r>
            <a:r>
              <a:rPr lang="hr-HR" sz="2400" dirty="0" smtClean="0"/>
              <a:t> od dijagrama tijeka</a:t>
            </a:r>
          </a:p>
          <a:p>
            <a:pPr lvl="1"/>
            <a:r>
              <a:rPr lang="hr-HR" sz="2400" dirty="0" smtClean="0"/>
              <a:t>rješenje zadanog problema prikazati </a:t>
            </a:r>
            <a:r>
              <a:rPr lang="hr-HR" sz="2400" dirty="0" err="1" smtClean="0"/>
              <a:t>pseudokodom</a:t>
            </a:r>
            <a:r>
              <a:rPr lang="hr-HR" sz="2400" dirty="0" smtClean="0"/>
              <a:t> i dijagramom tijeka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6609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1705" y="1932820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 </a:t>
            </a:r>
            <a:r>
              <a:rPr lang="en-GB" altLang="sr-Latn-RS" sz="2200" dirty="0" err="1" smtClean="0"/>
              <a:t>Precizno</a:t>
            </a:r>
            <a:r>
              <a:rPr lang="en-GB" altLang="sr-Latn-RS" sz="2200" dirty="0" smtClean="0"/>
              <a:t> </a:t>
            </a:r>
            <a:r>
              <a:rPr lang="en-GB" altLang="sr-Latn-RS" sz="2200" dirty="0" err="1"/>
              <a:t>opisan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način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rješenja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nekog</a:t>
            </a:r>
            <a:r>
              <a:rPr lang="en-GB" altLang="sr-Latn-RS" sz="2200" dirty="0"/>
              <a:t> </a:t>
            </a:r>
            <a:r>
              <a:rPr lang="en-GB" altLang="sr-Latn-RS" sz="2200" dirty="0" err="1" smtClean="0"/>
              <a:t>problema</a:t>
            </a:r>
            <a:r>
              <a:rPr lang="hr-HR" altLang="sr-Latn-RS" sz="2200" dirty="0" smtClean="0"/>
              <a:t> u konačnom broju koraka.</a:t>
            </a:r>
            <a:endParaRPr lang="en-GB" altLang="sr-Latn-R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 Niz metoda i postupaka koji vode do rješenja. Svaki korak opisan je instrukcijom.</a:t>
            </a:r>
            <a:endParaRPr lang="en-GB" altLang="sr-Latn-R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 </a:t>
            </a:r>
            <a:r>
              <a:rPr lang="en-GB" altLang="sr-Latn-RS" sz="2200" dirty="0" smtClean="0"/>
              <a:t>Kao </a:t>
            </a:r>
            <a:r>
              <a:rPr lang="en-GB" altLang="sr-Latn-RS" sz="2200" dirty="0" err="1"/>
              <a:t>ishod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algoritma</a:t>
            </a:r>
            <a:r>
              <a:rPr lang="en-GB" altLang="sr-Latn-RS" sz="2200" dirty="0"/>
              <a:t> </a:t>
            </a:r>
            <a:r>
              <a:rPr lang="en-GB" altLang="sr-Latn-RS" sz="2200" dirty="0" err="1"/>
              <a:t>pojavi</a:t>
            </a:r>
            <a:r>
              <a:rPr lang="en-GB" altLang="sr-Latn-RS" sz="2200" dirty="0"/>
              <a:t> se </a:t>
            </a:r>
            <a:r>
              <a:rPr lang="en-GB" altLang="sr-Latn-RS" sz="2200" dirty="0" err="1"/>
              <a:t>rezultat</a:t>
            </a:r>
            <a:r>
              <a:rPr lang="en-GB" altLang="sr-Latn-RS" sz="2200" dirty="0" smtClean="0"/>
              <a:t>.</a:t>
            </a:r>
            <a:endParaRPr lang="hr-HR" altLang="sr-Latn-RS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hr-HR" altLang="sr-Latn-RS" sz="21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 Primjeri algoritama: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Prelazak preko ceste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Pranje zuba</a:t>
            </a:r>
          </a:p>
          <a:p>
            <a:pPr marL="201168" lvl="1" indent="0">
              <a:buNone/>
            </a:pPr>
            <a:endParaRPr lang="en-GB" altLang="sr-Latn-RS" sz="1900" dirty="0"/>
          </a:p>
          <a:p>
            <a:endParaRPr lang="hr-HR" dirty="0"/>
          </a:p>
        </p:txBody>
      </p:sp>
      <p:pic>
        <p:nvPicPr>
          <p:cNvPr id="1026" name="Picture 2" descr="Anketa o Hrvatskoj u Europskoj Uni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297" y="3153909"/>
            <a:ext cx="26955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36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 i programiranje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200" dirty="0" smtClean="0"/>
              <a:t> </a:t>
            </a:r>
            <a:r>
              <a:rPr lang="hr-HR" sz="2400" dirty="0" smtClean="0"/>
              <a:t>Od problema do rješenja: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200" dirty="0" smtClean="0"/>
              <a:t>Zadati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200" smtClean="0"/>
              <a:t>Razumjeti </a:t>
            </a:r>
            <a:r>
              <a:rPr lang="hr-HR" sz="2200" dirty="0" smtClean="0"/>
              <a:t>problem i osmisliti rješenje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200" dirty="0"/>
              <a:t> </a:t>
            </a:r>
            <a:r>
              <a:rPr lang="hr-HR" sz="2200" dirty="0" smtClean="0"/>
              <a:t>Zapisati algoritmom korake do rješenja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200" dirty="0"/>
              <a:t> </a:t>
            </a:r>
            <a:r>
              <a:rPr lang="hr-HR" sz="2200" dirty="0" err="1" smtClean="0"/>
              <a:t>Isprogramirati</a:t>
            </a:r>
            <a:r>
              <a:rPr lang="hr-HR" sz="2200" dirty="0" smtClean="0"/>
              <a:t> svaki korak iz algoritma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200" dirty="0"/>
              <a:t> </a:t>
            </a:r>
            <a:r>
              <a:rPr lang="hr-HR" sz="2200" dirty="0" smtClean="0"/>
              <a:t>Imati rješenje problema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200" dirty="0" smtClean="0"/>
              <a:t> 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ZAKLJUČAK: </a:t>
            </a:r>
            <a:r>
              <a:rPr lang="hr-HR" sz="2200" dirty="0" smtClean="0"/>
              <a:t>algoritam je skica rješenja zadanog problema po kojoj se izrađuje program koji će riješiti postavljeni problem.</a:t>
            </a:r>
            <a:endParaRPr lang="hr-HR" sz="2200" dirty="0"/>
          </a:p>
        </p:txBody>
      </p:sp>
      <p:pic>
        <p:nvPicPr>
          <p:cNvPr id="2050" name="Picture 2" descr="Brčko: Istraživanje o privatnim i poslovnim putovanjima počinje 24.  novembra - Radio Brčko distrikta B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633" y="2061074"/>
            <a:ext cx="4442914" cy="222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9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algoritma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097281" y="1845734"/>
            <a:ext cx="4302034" cy="4023359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 smtClean="0"/>
          </a:p>
          <a:p>
            <a:pPr marL="0" indent="0" algn="ctr">
              <a:buNone/>
            </a:pPr>
            <a:r>
              <a:rPr lang="hr-HR" sz="2400" b="1" dirty="0" smtClean="0"/>
              <a:t>TEKSTUALNI PRIKAZ ALGORITMA</a:t>
            </a:r>
          </a:p>
          <a:p>
            <a:pPr algn="ctr"/>
            <a:r>
              <a:rPr lang="hr-HR" sz="2400" b="1" dirty="0" smtClean="0"/>
              <a:t>=</a:t>
            </a:r>
          </a:p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PSEUDOKOD</a:t>
            </a:r>
          </a:p>
          <a:p>
            <a:pPr algn="ctr"/>
            <a:r>
              <a:rPr lang="hr-HR" sz="2400" b="1" dirty="0" smtClean="0"/>
              <a:t>(algoritam zapisan riječima)</a:t>
            </a:r>
            <a:endParaRPr lang="hr-HR" sz="2400" b="1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799909" y="1845735"/>
            <a:ext cx="5921828" cy="4023360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 smtClean="0"/>
          </a:p>
          <a:p>
            <a:pPr marL="0" indent="0" algn="ctr">
              <a:buNone/>
            </a:pPr>
            <a:r>
              <a:rPr lang="hr-HR" sz="2400" b="1" dirty="0" smtClean="0"/>
              <a:t>GRAFIČKI PRIKAZ ALGORITMA</a:t>
            </a:r>
          </a:p>
          <a:p>
            <a:pPr algn="ctr"/>
            <a:r>
              <a:rPr lang="hr-HR" sz="2400" b="1" dirty="0" smtClean="0"/>
              <a:t>=</a:t>
            </a:r>
          </a:p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DIJAGRAM TIJEKA</a:t>
            </a:r>
          </a:p>
          <a:p>
            <a:pPr algn="ctr"/>
            <a:r>
              <a:rPr lang="hr-HR" sz="2400" b="1" dirty="0" smtClean="0"/>
              <a:t>(algoritam zapisan pomoću grafičkih simbola)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11028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DIJAGRAM TIJEKA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53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 </a:t>
            </a:r>
            <a:r>
              <a:rPr lang="hr-HR" sz="2400" dirty="0" smtClean="0"/>
              <a:t>Svaki algoritam ima strukturu:</a:t>
            </a:r>
          </a:p>
          <a:p>
            <a:pPr marL="201168" lvl="1" indent="0">
              <a:buNone/>
            </a:pPr>
            <a:r>
              <a:rPr lang="hr-HR" dirty="0" smtClean="0"/>
              <a:t>		</a:t>
            </a:r>
            <a:r>
              <a:rPr lang="hr-HR" sz="2400" b="1" dirty="0" smtClean="0"/>
              <a:t>DEFINIRANJE VARIJABLI </a:t>
            </a:r>
            <a:r>
              <a:rPr lang="hr-HR" sz="2000" dirty="0" smtClean="0">
                <a:sym typeface="Wingdings" panose="05000000000000000000" pitchFamily="2" charset="2"/>
              </a:rPr>
              <a:t> </a:t>
            </a:r>
            <a:r>
              <a:rPr lang="hr-HR" sz="2400" b="1" dirty="0" smtClean="0">
                <a:sym typeface="Wingdings" panose="05000000000000000000" pitchFamily="2" charset="2"/>
              </a:rPr>
              <a:t>ULAZ</a:t>
            </a:r>
            <a:r>
              <a:rPr lang="hr-HR" sz="2000" dirty="0" smtClean="0">
                <a:sym typeface="Wingdings" panose="05000000000000000000" pitchFamily="2" charset="2"/>
              </a:rPr>
              <a:t> </a:t>
            </a:r>
            <a:r>
              <a:rPr lang="hr-HR" sz="2400" dirty="0" smtClean="0">
                <a:sym typeface="Wingdings" panose="05000000000000000000" pitchFamily="2" charset="2"/>
              </a:rPr>
              <a:t> </a:t>
            </a:r>
            <a:r>
              <a:rPr lang="hr-HR" sz="2400" b="1" dirty="0" smtClean="0">
                <a:sym typeface="Wingdings" panose="05000000000000000000" pitchFamily="2" charset="2"/>
              </a:rPr>
              <a:t>OBRADA</a:t>
            </a:r>
            <a:r>
              <a:rPr lang="hr-HR" sz="2400" dirty="0" smtClean="0">
                <a:sym typeface="Wingdings" panose="05000000000000000000" pitchFamily="2" charset="2"/>
              </a:rPr>
              <a:t> </a:t>
            </a:r>
            <a:r>
              <a:rPr lang="hr-HR" sz="2000" dirty="0" smtClean="0">
                <a:sym typeface="Wingdings" panose="05000000000000000000" pitchFamily="2" charset="2"/>
              </a:rPr>
              <a:t> </a:t>
            </a:r>
            <a:r>
              <a:rPr lang="hr-HR" sz="2400" b="1" dirty="0" smtClean="0">
                <a:sym typeface="Wingdings" panose="05000000000000000000" pitchFamily="2" charset="2"/>
              </a:rPr>
              <a:t>IZLAZ</a:t>
            </a:r>
          </a:p>
          <a:p>
            <a:pPr marL="201168" lvl="1" indent="0">
              <a:buNone/>
            </a:pPr>
            <a:endParaRPr lang="hr-HR" b="1" dirty="0">
              <a:sym typeface="Wingdings" panose="05000000000000000000" pitchFamily="2" charset="2"/>
            </a:endParaRPr>
          </a:p>
          <a:p>
            <a:pPr marL="201168" lvl="1" indent="0">
              <a:buNone/>
            </a:pPr>
            <a:r>
              <a:rPr lang="hr-HR" sz="2400" b="1" dirty="0" smtClean="0">
                <a:sym typeface="Wingdings" panose="05000000000000000000" pitchFamily="2" charset="2"/>
              </a:rPr>
              <a:t>Varijabla </a:t>
            </a:r>
            <a:r>
              <a:rPr lang="hr-HR" sz="2400" dirty="0" smtClean="0">
                <a:sym typeface="Wingdings" panose="05000000000000000000" pitchFamily="2" charset="2"/>
              </a:rPr>
              <a:t>je oznaka kojoj se pridružuje </a:t>
            </a:r>
          </a:p>
          <a:p>
            <a:pPr marL="201168" lvl="1" indent="0">
              <a:buNone/>
            </a:pPr>
            <a:r>
              <a:rPr lang="hr-HR" sz="2400" dirty="0" smtClean="0">
                <a:sym typeface="Wingdings" panose="05000000000000000000" pitchFamily="2" charset="2"/>
              </a:rPr>
              <a:t>neka vrijednost.</a:t>
            </a:r>
          </a:p>
          <a:p>
            <a:pPr marL="201168" lvl="1" indent="0">
              <a:buNone/>
            </a:pPr>
            <a:endParaRPr lang="hr-HR" sz="2400" dirty="0">
              <a:sym typeface="Wingdings" panose="05000000000000000000" pitchFamily="2" charset="2"/>
            </a:endParaRPr>
          </a:p>
          <a:p>
            <a:pPr marL="201168" lvl="1" indent="0">
              <a:buNone/>
            </a:pPr>
            <a:r>
              <a:rPr lang="hr-HR" sz="2400" dirty="0" smtClean="0">
                <a:sym typeface="Wingdings" panose="05000000000000000000" pitchFamily="2" charset="2"/>
              </a:rPr>
              <a:t>Grafički simboli za pisanje </a:t>
            </a:r>
          </a:p>
          <a:p>
            <a:pPr marL="201168" lvl="1" indent="0">
              <a:buNone/>
            </a:pPr>
            <a:r>
              <a:rPr lang="hr-HR" sz="2400" dirty="0" smtClean="0">
                <a:sym typeface="Wingdings" panose="05000000000000000000" pitchFamily="2" charset="2"/>
              </a:rPr>
              <a:t>dijagrama tijeka:</a:t>
            </a:r>
            <a:endParaRPr lang="hr-HR" sz="2400" dirty="0">
              <a:sym typeface="Wingdings" panose="05000000000000000000" pitchFamily="2" charset="2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181" y="2596943"/>
            <a:ext cx="6082608" cy="371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dijagram tijeka za </a:t>
            </a:r>
            <a:br>
              <a:rPr lang="hr-HR" dirty="0" smtClean="0"/>
            </a:br>
            <a:r>
              <a:rPr lang="hr-HR" dirty="0" smtClean="0"/>
              <a:t>kuhanje kave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200" dirty="0" smtClean="0"/>
          </a:p>
          <a:p>
            <a:r>
              <a:rPr lang="hr-HR" sz="2200" dirty="0" smtClean="0"/>
              <a:t>ULAZ: kava, voda, šećer</a:t>
            </a:r>
          </a:p>
          <a:p>
            <a:r>
              <a:rPr lang="hr-HR" sz="2200" dirty="0" smtClean="0"/>
              <a:t>OBRADA: postupak kuhanja kave:</a:t>
            </a:r>
          </a:p>
          <a:p>
            <a:pPr lvl="1"/>
            <a:r>
              <a:rPr lang="hr-HR" sz="2200" dirty="0" smtClean="0"/>
              <a:t>Ulij vodu i zagrij posudu</a:t>
            </a:r>
          </a:p>
          <a:p>
            <a:pPr lvl="1"/>
            <a:r>
              <a:rPr lang="hr-HR" sz="2200" dirty="0" smtClean="0"/>
              <a:t>Pričekaj dok voda ne proključa</a:t>
            </a:r>
          </a:p>
          <a:p>
            <a:pPr lvl="1"/>
            <a:r>
              <a:rPr lang="hr-HR" sz="2200" dirty="0" smtClean="0"/>
              <a:t>Stavi kavu u posudu s vodom i promiješaj</a:t>
            </a:r>
          </a:p>
          <a:p>
            <a:pPr lvl="1"/>
            <a:r>
              <a:rPr lang="hr-HR" sz="2200" dirty="0" smtClean="0"/>
              <a:t>Skini posudu s kavom s peći</a:t>
            </a:r>
          </a:p>
          <a:p>
            <a:pPr lvl="1"/>
            <a:r>
              <a:rPr lang="hr-HR" sz="2200" dirty="0" smtClean="0"/>
              <a:t>Dodaj šećer i promiješaj</a:t>
            </a:r>
          </a:p>
          <a:p>
            <a:r>
              <a:rPr lang="hr-HR" sz="2200" dirty="0" smtClean="0"/>
              <a:t>IZLAZ: skuhana kava</a:t>
            </a:r>
            <a:endParaRPr lang="hr-HR" sz="22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/>
          <a:srcRect t="2674" r="1707"/>
          <a:stretch/>
        </p:blipFill>
        <p:spPr>
          <a:xfrm>
            <a:off x="8578556" y="69669"/>
            <a:ext cx="2577124" cy="620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6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dijagram tijeka za </a:t>
            </a:r>
            <a:br>
              <a:rPr lang="hr-HR" dirty="0" smtClean="0"/>
            </a:br>
            <a:r>
              <a:rPr lang="hr-HR" dirty="0" smtClean="0"/>
              <a:t>zbrajanje dva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200" dirty="0" smtClean="0"/>
              <a:t>VARIJABLE:</a:t>
            </a:r>
          </a:p>
          <a:p>
            <a:pPr lvl="1"/>
            <a:r>
              <a:rPr lang="hr-HR" sz="2200" dirty="0" smtClean="0"/>
              <a:t>prvi broj</a:t>
            </a:r>
          </a:p>
          <a:p>
            <a:pPr lvl="1"/>
            <a:r>
              <a:rPr lang="hr-HR" sz="2200" dirty="0" smtClean="0"/>
              <a:t>drugi broj</a:t>
            </a:r>
          </a:p>
          <a:p>
            <a:pPr lvl="1"/>
            <a:r>
              <a:rPr lang="hr-HR" sz="2200" dirty="0" smtClean="0"/>
              <a:t>zbroj</a:t>
            </a:r>
          </a:p>
          <a:p>
            <a:r>
              <a:rPr lang="hr-HR" sz="2200" dirty="0" smtClean="0"/>
              <a:t>ULAZ: prvi broj, drugi broj</a:t>
            </a:r>
          </a:p>
          <a:p>
            <a:r>
              <a:rPr lang="hr-HR" sz="2200" dirty="0" smtClean="0"/>
              <a:t>OBRADA: zbroj = prvi broj + drugi broj</a:t>
            </a:r>
          </a:p>
          <a:p>
            <a:r>
              <a:rPr lang="hr-HR" sz="2200" dirty="0" smtClean="0"/>
              <a:t>IZLAZ: zbroj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2411" y="286603"/>
            <a:ext cx="2203269" cy="5835142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31223" y="5826034"/>
            <a:ext cx="7907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u="sng" dirty="0" smtClean="0"/>
              <a:t>Zadatak</a:t>
            </a:r>
            <a:r>
              <a:rPr lang="hr-HR" sz="2200" dirty="0" smtClean="0"/>
              <a:t>: Napiši dijagram tijeka za oduzimanje i množenje dva broja.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60690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dijagram tijeka za usporedbu</a:t>
            </a:r>
            <a:br>
              <a:rPr lang="hr-HR" dirty="0" smtClean="0"/>
            </a:br>
            <a:r>
              <a:rPr lang="hr-HR" dirty="0" smtClean="0"/>
              <a:t>danog broja s brojem 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/>
              <a:t>VARIJABLE:</a:t>
            </a:r>
          </a:p>
          <a:p>
            <a:pPr lvl="1"/>
            <a:r>
              <a:rPr lang="hr-HR" sz="2200" dirty="0"/>
              <a:t>a = </a:t>
            </a:r>
            <a:r>
              <a:rPr lang="hr-HR" sz="2200" dirty="0" smtClean="0"/>
              <a:t>uneseni broj</a:t>
            </a:r>
            <a:endParaRPr lang="hr-HR" sz="2200" dirty="0"/>
          </a:p>
          <a:p>
            <a:r>
              <a:rPr lang="hr-HR" sz="2200" dirty="0" smtClean="0"/>
              <a:t>ULAZ</a:t>
            </a:r>
            <a:r>
              <a:rPr lang="hr-HR" sz="2200" dirty="0"/>
              <a:t>: </a:t>
            </a:r>
            <a:r>
              <a:rPr lang="hr-HR" sz="2200" dirty="0" smtClean="0"/>
              <a:t>a</a:t>
            </a:r>
            <a:endParaRPr lang="hr-HR" sz="2200" dirty="0"/>
          </a:p>
          <a:p>
            <a:r>
              <a:rPr lang="hr-HR" sz="2200" dirty="0"/>
              <a:t>OBRADA: </a:t>
            </a:r>
          </a:p>
          <a:p>
            <a:pPr lvl="1"/>
            <a:r>
              <a:rPr lang="hr-HR" sz="2000" dirty="0" smtClean="0"/>
              <a:t>provjera je li a &lt; 7</a:t>
            </a:r>
            <a:endParaRPr lang="hr-HR" sz="2000" dirty="0"/>
          </a:p>
          <a:p>
            <a:r>
              <a:rPr lang="hr-HR" sz="2200" dirty="0"/>
              <a:t>IZLAZ: </a:t>
            </a:r>
            <a:endParaRPr lang="hr-HR" sz="2200" dirty="0" smtClean="0"/>
          </a:p>
          <a:p>
            <a:pPr lvl="1"/>
            <a:r>
              <a:rPr lang="hr-HR" dirty="0" smtClean="0"/>
              <a:t>Broj je manji od broja 7.</a:t>
            </a:r>
          </a:p>
          <a:p>
            <a:pPr lvl="1"/>
            <a:r>
              <a:rPr lang="hr-HR" dirty="0" smtClean="0"/>
              <a:t>Broj je veći od broja 7.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t="-1" r="2833" b="418"/>
          <a:stretch/>
        </p:blipFill>
        <p:spPr>
          <a:xfrm>
            <a:off x="7409905" y="1845734"/>
            <a:ext cx="4349931" cy="308269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r="3222" b="2462"/>
          <a:stretch/>
        </p:blipFill>
        <p:spPr>
          <a:xfrm>
            <a:off x="7857308" y="1179152"/>
            <a:ext cx="3298372" cy="75556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904" y="4771030"/>
            <a:ext cx="4349931" cy="125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448</Words>
  <Application>Microsoft Office PowerPoint</Application>
  <PresentationFormat>Široki zaslon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Retrospektiva</vt:lpstr>
      <vt:lpstr>ALGORITMI I  DIJAGRAM TIJEKA</vt:lpstr>
      <vt:lpstr>Ishodi nastavne jedinice:</vt:lpstr>
      <vt:lpstr>ALGORITAM</vt:lpstr>
      <vt:lpstr>Algoritam i programiranje</vt:lpstr>
      <vt:lpstr>Prikaz algoritma</vt:lpstr>
      <vt:lpstr>DIJAGRAM TIJEKA</vt:lpstr>
      <vt:lpstr>Napiši dijagram tijeka za  kuhanje kave</vt:lpstr>
      <vt:lpstr>Napiši dijagram tijeka za  zbrajanje dva broja</vt:lpstr>
      <vt:lpstr>Napiši dijagram tijeka za usporedbu danog broja s brojem 7</vt:lpstr>
      <vt:lpstr>Napiši dijagram tijeka za dijeljenje dva broja</vt:lpstr>
      <vt:lpstr>Napiši dijagram tijeka za usporedbu dva broja</vt:lpstr>
      <vt:lpstr>Zadatci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 I  DIJAGRAM TOKA</dc:title>
  <dc:creator>Korisnik</dc:creator>
  <cp:lastModifiedBy>Matija Trtinjak</cp:lastModifiedBy>
  <cp:revision>18</cp:revision>
  <dcterms:created xsi:type="dcterms:W3CDTF">2021-05-12T06:46:58Z</dcterms:created>
  <dcterms:modified xsi:type="dcterms:W3CDTF">2023-03-09T20:22:17Z</dcterms:modified>
</cp:coreProperties>
</file>