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82" r:id="rId5"/>
    <p:sldId id="318" r:id="rId6"/>
    <p:sldId id="300" r:id="rId7"/>
    <p:sldId id="302" r:id="rId8"/>
    <p:sldId id="297" r:id="rId9"/>
    <p:sldId id="304" r:id="rId10"/>
    <p:sldId id="306" r:id="rId11"/>
    <p:sldId id="310" r:id="rId12"/>
    <p:sldId id="309" r:id="rId13"/>
    <p:sldId id="311" r:id="rId14"/>
    <p:sldId id="312" r:id="rId15"/>
    <p:sldId id="313" r:id="rId16"/>
    <p:sldId id="315" r:id="rId17"/>
    <p:sldId id="316" r:id="rId18"/>
    <p:sldId id="314" r:id="rId19"/>
    <p:sldId id="317" r:id="rId20"/>
    <p:sldId id="284" r:id="rId21"/>
    <p:sldId id="319" r:id="rId22"/>
    <p:sldId id="283" r:id="rId23"/>
    <p:sldId id="298" r:id="rId24"/>
    <p:sldId id="296" r:id="rId25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EC20E35-A176-4012-BC5E-935CFFF8708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574" autoAdjust="0"/>
  </p:normalViewPr>
  <p:slideViewPr>
    <p:cSldViewPr snapToGrid="0">
      <p:cViewPr varScale="1">
        <p:scale>
          <a:sx n="85" d="100"/>
          <a:sy n="85" d="100"/>
        </p:scale>
        <p:origin x="96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2" d="100"/>
          <a:sy n="42" d="100"/>
        </p:scale>
        <p:origin x="315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1"/>
          </a:p>
        </p:txBody>
      </p:sp>
      <p:sp>
        <p:nvSpPr>
          <p:cNvPr id="3" name="Rezervirano mjesto za datum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31F0286-4BFD-402B-B3F6-DE03D928F186}" type="datetime1">
              <a:rPr lang="hr-HR" noProof="1" smtClean="0"/>
              <a:t>16.8.2023.</a:t>
            </a:fld>
            <a:endParaRPr lang="hr-HR" noProof="1"/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1"/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hr-HR" noProof="1" dirty="0" smtClean="0"/>
              <a:t>‹#›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1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73A4612-346F-4628-AB07-2A0AE8BC8C7E}" type="datetime1">
              <a:rPr lang="hr-HR" noProof="1" dirty="0" smtClean="0"/>
              <a:t>16.8.2023.</a:t>
            </a:fld>
            <a:endParaRPr lang="hr-HR" noProof="1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1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1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hr-HR" noProof="1" dirty="0" smtClean="0"/>
              <a:t>‹#›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1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1" dirty="0" smtClean="0"/>
              <a:t>1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3581790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1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1" dirty="0" smtClean="0"/>
              <a:t>21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2588500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1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1" dirty="0" smtClean="0"/>
              <a:t>2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3849096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1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1" dirty="0" smtClean="0"/>
              <a:t>3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362000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1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hr-HR" noProof="1" dirty="0" smtClean="0">
                <a:solidFill>
                  <a:prstClr val="black"/>
                </a:solidFill>
              </a:rPr>
              <a:pPr/>
              <a:t>4</a:t>
            </a:fld>
            <a:endParaRPr lang="hr-HR" noProof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72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1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1" dirty="0" smtClean="0"/>
              <a:t>5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2409789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1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1" dirty="0" smtClean="0"/>
              <a:t>17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807399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1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1" dirty="0" smtClean="0"/>
              <a:t>18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71803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1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1" dirty="0" smtClean="0"/>
              <a:t>19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193124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1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1" dirty="0" smtClean="0"/>
              <a:t>20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3968934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slajd sa sli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ipsa 14">
            <a:extLst>
              <a:ext uri="{FF2B5EF4-FFF2-40B4-BE49-F238E27FC236}">
                <a16:creationId xmlns:a16="http://schemas.microsoft.com/office/drawing/2014/main" xmlns="" id="{901FAF19-EC05-4368-9C23-D1307429BBA4}"/>
              </a:ext>
            </a:extLst>
          </p:cNvPr>
          <p:cNvSpPr/>
          <p:nvPr userDrawn="1"/>
        </p:nvSpPr>
        <p:spPr>
          <a:xfrm>
            <a:off x="8266176" y="4754879"/>
            <a:ext cx="2450592" cy="1664327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hr-HR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E6296D70-8C54-475E-8440-66769A72C583}"/>
              </a:ext>
            </a:extLst>
          </p:cNvPr>
          <p:cNvSpPr/>
          <p:nvPr userDrawn="1"/>
        </p:nvSpPr>
        <p:spPr>
          <a:xfrm>
            <a:off x="11832336" y="1097280"/>
            <a:ext cx="144000" cy="5321927"/>
          </a:xfrm>
          <a:prstGeom prst="rect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hr-HR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xmlns="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xmlns="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13" name="Prostoručni oblik: Oblik 12">
            <a:extLst>
              <a:ext uri="{FF2B5EF4-FFF2-40B4-BE49-F238E27FC236}">
                <a16:creationId xmlns:a16="http://schemas.microsoft.com/office/drawing/2014/main" xmlns="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1"/>
          </a:p>
        </p:txBody>
      </p:sp>
      <p:sp>
        <p:nvSpPr>
          <p:cNvPr id="9" name="Rezervirano mjesto za sliku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tx1"/>
          </a:solidFill>
        </p:spPr>
        <p:txBody>
          <a:bodyPr lIns="0" rIns="1764000" rtlCol="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r-HR" noProof="1"/>
              <a:t>Umetnite ili povucite i ispustite fotografiju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/>
              <a:t>Kliknite da biste uredili naslov prezentacije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1" smtClean="0"/>
              <a:t>Uredite stil podnaslova matrice</a:t>
            </a:r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xmlns="" id="{7456F629-658F-4B7E-A1D1-2522EA76B0D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xmlns="" id="{35380A33-49FB-43FC-B60E-34A2E555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 smtClean="0"/>
              <a:t>Uredite stil naslova matrice</a:t>
            </a:r>
            <a:endParaRPr lang="hr-HR" noProof="1"/>
          </a:p>
        </p:txBody>
      </p:sp>
      <p:sp>
        <p:nvSpPr>
          <p:cNvPr id="8" name="Rezervirano mjesto za sadržaj 2">
            <a:extLst>
              <a:ext uri="{FF2B5EF4-FFF2-40B4-BE49-F238E27FC236}">
                <a16:creationId xmlns:a16="http://schemas.microsoft.com/office/drawing/2014/main" xmlns="" id="{D0F16635-76F3-45F7-9385-A99504D2B901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431999" y="1008000"/>
            <a:ext cx="11339999" cy="4881523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xmlns="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  <p:sp>
        <p:nvSpPr>
          <p:cNvPr id="8" name="Naslov 7">
            <a:extLst>
              <a:ext uri="{FF2B5EF4-FFF2-40B4-BE49-F238E27FC236}">
                <a16:creationId xmlns:a16="http://schemas.microsoft.com/office/drawing/2014/main" xmlns="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 smtClean="0"/>
              <a:t>Uredite stil naslova matrice</a:t>
            </a:r>
            <a:endParaRPr lang="hr-HR" noProof="1"/>
          </a:p>
        </p:txBody>
      </p:sp>
      <p:sp>
        <p:nvSpPr>
          <p:cNvPr id="9" name="Rezervirano mjesto za sadržaj 3">
            <a:extLst>
              <a:ext uri="{FF2B5EF4-FFF2-40B4-BE49-F238E27FC236}">
                <a16:creationId xmlns:a16="http://schemas.microsoft.com/office/drawing/2014/main" xmlns="" id="{70C8E421-28C0-4976-A17C-22789B6F3B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199" y="1008000"/>
            <a:ext cx="5505225" cy="5168963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10" name="Rezervirano mjesto za sadržaj 2">
            <a:extLst>
              <a:ext uri="{FF2B5EF4-FFF2-40B4-BE49-F238E27FC236}">
                <a16:creationId xmlns:a16="http://schemas.microsoft.com/office/drawing/2014/main" xmlns="" id="{7AFEAA85-DD59-4B9B-B080-3368277EF65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008000"/>
            <a:ext cx="5587800" cy="5168963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xmlns="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  <p:sp>
        <p:nvSpPr>
          <p:cNvPr id="8" name="Naslov 7">
            <a:extLst>
              <a:ext uri="{FF2B5EF4-FFF2-40B4-BE49-F238E27FC236}">
                <a16:creationId xmlns:a16="http://schemas.microsoft.com/office/drawing/2014/main" xmlns="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 smtClean="0"/>
              <a:t>Uredite stil naslova matrice</a:t>
            </a:r>
            <a:endParaRPr lang="hr-HR" noProof="1"/>
          </a:p>
        </p:txBody>
      </p:sp>
      <p:sp>
        <p:nvSpPr>
          <p:cNvPr id="12" name="Rezervirano mjesto za tekst 4">
            <a:extLst>
              <a:ext uri="{FF2B5EF4-FFF2-40B4-BE49-F238E27FC236}">
                <a16:creationId xmlns:a16="http://schemas.microsoft.com/office/drawing/2014/main" xmlns="" id="{1EAE3C73-B1A9-4A3B-8DD2-5A349207900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008000"/>
            <a:ext cx="5599800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1"/>
              <a:t>Kliknite da biste uredili stilove teksta matrice</a:t>
            </a:r>
          </a:p>
        </p:txBody>
      </p:sp>
      <p:sp>
        <p:nvSpPr>
          <p:cNvPr id="13" name="Rezervirano mjesto za sadržaj 5">
            <a:extLst>
              <a:ext uri="{FF2B5EF4-FFF2-40B4-BE49-F238E27FC236}">
                <a16:creationId xmlns:a16="http://schemas.microsoft.com/office/drawing/2014/main" xmlns="" id="{53A52FEF-F917-4982-9855-43A0DF5DA66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975912"/>
            <a:ext cx="5599800" cy="4213751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14" name="Rezervirano mjesto za tekst 2">
            <a:extLst>
              <a:ext uri="{FF2B5EF4-FFF2-40B4-BE49-F238E27FC236}">
                <a16:creationId xmlns:a16="http://schemas.microsoft.com/office/drawing/2014/main" xmlns="" id="{DC1CA8AB-B7BE-4C9F-9A0A-C849A35AA6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008000"/>
            <a:ext cx="5565575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1"/>
              <a:t>Kliknite da biste uredili stilove teksta matrice</a:t>
            </a:r>
          </a:p>
        </p:txBody>
      </p:sp>
      <p:sp>
        <p:nvSpPr>
          <p:cNvPr id="15" name="Rezervirano mjesto za sadržaj 3">
            <a:extLst>
              <a:ext uri="{FF2B5EF4-FFF2-40B4-BE49-F238E27FC236}">
                <a16:creationId xmlns:a16="http://schemas.microsoft.com/office/drawing/2014/main" xmlns="" id="{7B0DF164-9487-4D3F-BA7D-E273D7F5A2F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975912"/>
            <a:ext cx="5565575" cy="4213751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307921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1"/>
              <a:t>Podnaslov</a:t>
            </a: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  <p:sp>
        <p:nvSpPr>
          <p:cNvPr id="7" name="Naslov 6">
            <a:extLst>
              <a:ext uri="{FF2B5EF4-FFF2-40B4-BE49-F238E27FC236}">
                <a16:creationId xmlns:a16="http://schemas.microsoft.com/office/drawing/2014/main" xmlns="" id="{684F2FFD-7164-411A-96A5-A5211A6C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 smtClean="0"/>
              <a:t>Uredite stil naslova matrice</a:t>
            </a:r>
            <a:endParaRPr lang="hr-HR" noProof="1"/>
          </a:p>
        </p:txBody>
      </p:sp>
      <p:sp>
        <p:nvSpPr>
          <p:cNvPr id="10" name="Rezervirano mjesto za sadržaj 2">
            <a:extLst>
              <a:ext uri="{FF2B5EF4-FFF2-40B4-BE49-F238E27FC236}">
                <a16:creationId xmlns:a16="http://schemas.microsoft.com/office/drawing/2014/main" xmlns="" id="{34E38C26-A932-4007-84B1-21C1D9744A76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430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12" name="Rezervirano mjesto za sadržaj 2">
            <a:extLst>
              <a:ext uri="{FF2B5EF4-FFF2-40B4-BE49-F238E27FC236}">
                <a16:creationId xmlns:a16="http://schemas.microsoft.com/office/drawing/2014/main" xmlns="" id="{FA87EF18-D404-4A92-BE37-7AC9B7223D51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817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stupa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slov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1"/>
              <a:t>Podnaslov</a:t>
            </a: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5" name="Rezervirano mjesto za tekst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13" name="Rezervirano mjesto za tekst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15" name="Rezervirano mjesto za tekst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17" name="Rezervirano mjesto za tekst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xmlns="" id="{ED8B3FD9-234A-4B72-9A91-D7DD23D39CD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  <p:sp>
        <p:nvSpPr>
          <p:cNvPr id="7" name="Naslov 6">
            <a:extLst>
              <a:ext uri="{FF2B5EF4-FFF2-40B4-BE49-F238E27FC236}">
                <a16:creationId xmlns:a16="http://schemas.microsoft.com/office/drawing/2014/main" xmlns="" id="{1FDBADDA-AF39-45A0-BBAB-A87608C0A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 smtClean="0"/>
              <a:t>Uredite stil naslova matrice</a:t>
            </a:r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xmlns="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xmlns="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13" name="Prostoručni oblik: Oblik 12">
            <a:extLst>
              <a:ext uri="{FF2B5EF4-FFF2-40B4-BE49-F238E27FC236}">
                <a16:creationId xmlns:a16="http://schemas.microsoft.com/office/drawing/2014/main" xmlns="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1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/>
              <a:t>Kliknite da biste uredili naslov prezentacije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1" smtClean="0"/>
              <a:t>Uredite stil podnaslova matrice</a:t>
            </a:r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2624564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0" y="2438399"/>
            <a:ext cx="53856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72000" tIns="180000" rIns="180000" bIns="0" rtlCol="0" anchor="t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/>
              <a:t>Kliknite da biste uredili naslov prijelaza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8971" y="4479264"/>
            <a:ext cx="2851629" cy="7495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1" smtClean="0"/>
              <a:t>Uredite stil podnaslova matrice</a:t>
            </a:r>
            <a:endParaRPr lang="hr-HR" noProof="1"/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10" name="Rezervirano mjesto za broj slajda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3875849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10" name="Rezervirano mjesto za broj slajda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xmlns="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/>
              <a:t>Naslov slajda</a:t>
            </a:r>
          </a:p>
        </p:txBody>
      </p:sp>
      <p:sp>
        <p:nvSpPr>
          <p:cNvPr id="15" name="Rezervirano mjesto za tekst 3">
            <a:extLst>
              <a:ext uri="{FF2B5EF4-FFF2-40B4-BE49-F238E27FC236}">
                <a16:creationId xmlns:a16="http://schemas.microsoft.com/office/drawing/2014/main" xmlns="" id="{4EF269EA-6AE9-449D-BE5A-03758EA88DD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55601" y="4889910"/>
            <a:ext cx="4840085" cy="816077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91440" bIns="0" rtlCol="0">
            <a:noAutofit/>
          </a:bodyPr>
          <a:lstStyle>
            <a:lvl1pPr marL="0" indent="0" algn="r">
              <a:buNone/>
              <a:defRPr lang="en-US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266700" lvl="0" indent="-266700" algn="r" rtl="0"/>
            <a:r>
              <a:rPr lang="hr-HR" noProof="1"/>
              <a:t>Kliknite da biste uredili stilove teksta matrice</a:t>
            </a:r>
          </a:p>
        </p:txBody>
      </p:sp>
      <p:sp>
        <p:nvSpPr>
          <p:cNvPr id="16" name="Rezervirano mjesto za sadržaj 2">
            <a:extLst>
              <a:ext uri="{FF2B5EF4-FFF2-40B4-BE49-F238E27FC236}">
                <a16:creationId xmlns:a16="http://schemas.microsoft.com/office/drawing/2014/main" xmlns="" id="{A473F491-E8FD-4CBC-84E6-5139D5161A9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5998" y="651641"/>
            <a:ext cx="5472001" cy="5054346"/>
          </a:xfrm>
        </p:spPr>
        <p:txBody>
          <a:bodyPr rtlCol="0" anchor="b" anchorCtr="0"/>
          <a:lstStyle>
            <a:lvl1pPr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2367883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10" name="Rezervirano mjesto za broj slajda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xmlns="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/>
              <a:t>Naslov slajda</a:t>
            </a:r>
          </a:p>
        </p:txBody>
      </p:sp>
      <p:sp>
        <p:nvSpPr>
          <p:cNvPr id="9" name="Rezervirano mjesto za tekst 3">
            <a:extLst>
              <a:ext uri="{FF2B5EF4-FFF2-40B4-BE49-F238E27FC236}">
                <a16:creationId xmlns:a16="http://schemas.microsoft.com/office/drawing/2014/main" xmlns="" id="{AC12A5E3-4178-4927-9321-CCDE04B7D2A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55601" y="4889911"/>
            <a:ext cx="4840085" cy="816076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91440" bIns="0" rtlCol="0">
            <a:noAutofit/>
          </a:bodyPr>
          <a:lstStyle>
            <a:lvl1pPr marL="0" indent="0" algn="r">
              <a:buNone/>
              <a:defRPr lang="en-US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266700" lvl="0" indent="-266700" algn="r" rtl="0"/>
            <a:r>
              <a:rPr lang="hr-HR" noProof="1"/>
              <a:t>Kliknite da biste uredili stilove teksta matrice</a:t>
            </a:r>
          </a:p>
        </p:txBody>
      </p:sp>
      <p:sp>
        <p:nvSpPr>
          <p:cNvPr id="12" name="Rezervirano mjesto za sliku 2">
            <a:extLst>
              <a:ext uri="{FF2B5EF4-FFF2-40B4-BE49-F238E27FC236}">
                <a16:creationId xmlns:a16="http://schemas.microsoft.com/office/drawing/2014/main" xmlns="" id="{73C2D913-09CE-4035-84E6-3144961151C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5997" y="651641"/>
            <a:ext cx="5472002" cy="505434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1"/>
              <a:t>Kliknite ikonu da biste dodali sliku</a:t>
            </a:r>
          </a:p>
        </p:txBody>
      </p:sp>
    </p:spTree>
    <p:extLst>
      <p:ext uri="{BB962C8B-B14F-4D97-AF65-F5344CB8AC3E}">
        <p14:creationId xmlns:p14="http://schemas.microsoft.com/office/powerpoint/2010/main" val="2626314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xmlns="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xmlns="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 smtClean="0"/>
              <a:t>Uredite stil naslova matrice</a:t>
            </a:r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azdjelni slaj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a 7">
            <a:extLst>
              <a:ext uri="{FF2B5EF4-FFF2-40B4-BE49-F238E27FC236}">
                <a16:creationId xmlns:a16="http://schemas.microsoft.com/office/drawing/2014/main" xmlns="" id="{F6E7EBFD-F776-4FA5-B67B-AEAB104C7125}"/>
              </a:ext>
            </a:extLst>
          </p:cNvPr>
          <p:cNvSpPr/>
          <p:nvPr userDrawn="1"/>
        </p:nvSpPr>
        <p:spPr>
          <a:xfrm>
            <a:off x="8418576" y="4907280"/>
            <a:ext cx="1554480" cy="1103376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hr-HR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9" name="Rezervirano mjesto za sliku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tx1"/>
          </a:solidFill>
        </p:spPr>
        <p:txBody>
          <a:bodyPr lIns="0" rIns="1764000" rtlCol="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r-HR" noProof="1"/>
              <a:t>Umetnite ili povucite i ispustite fotografiju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100" y="804500"/>
            <a:ext cx="4416588" cy="3818712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/>
              <a:t>Kliknite da biste uredili naslov prijelaza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099" y="4623212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1" smtClean="0"/>
              <a:t>Uredite stil podnaslova matrice</a:t>
            </a:r>
            <a:endParaRPr lang="hr-HR" noProof="1"/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10" name="Rezervirano mjesto za broj slajda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xmlns="" id="{6901C03F-F087-4546-A9C3-5B5B81E3BD7B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hr-HR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2051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amo naslo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xmlns="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xmlns="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 smtClean="0"/>
              <a:t>Uredite stil naslova matrice</a:t>
            </a:r>
            <a:endParaRPr lang="hr-HR" noProof="1"/>
          </a:p>
        </p:txBody>
      </p:sp>
      <p:sp>
        <p:nvSpPr>
          <p:cNvPr id="5" name="Rezervirano mjesto za tekst 4">
            <a:extLst>
              <a:ext uri="{FF2B5EF4-FFF2-40B4-BE49-F238E27FC236}">
                <a16:creationId xmlns:a16="http://schemas.microsoft.com/office/drawing/2014/main" xmlns="" id="{DF9F7BF0-5084-45F6-AF52-A3013D43946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18816" y="2673350"/>
            <a:ext cx="6754368" cy="1511300"/>
          </a:xfrm>
        </p:spPr>
        <p:txBody>
          <a:bodyPr rtlCol="0" anchor="ctr"/>
          <a:lstStyle>
            <a:lvl1pPr marL="0" indent="0" algn="ctr">
              <a:buNone/>
              <a:defRPr sz="4000"/>
            </a:lvl1pPr>
            <a:lvl2pPr marL="266700" indent="0">
              <a:buNone/>
              <a:defRPr/>
            </a:lvl2pPr>
          </a:lstStyle>
          <a:p>
            <a:pPr lvl="0" rtl="0"/>
            <a:r>
              <a:rPr lang="hr-HR" noProof="1"/>
              <a:t>Kliknite da biste uredili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395443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podnožje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3" name="Rezervirano mjesto za broj slajda 2">
            <a:extLst>
              <a:ext uri="{FF2B5EF4-FFF2-40B4-BE49-F238E27FC236}">
                <a16:creationId xmlns:a16="http://schemas.microsoft.com/office/drawing/2014/main" xmlns="" id="{BDA9BE28-009E-4D88-9951-81B453F75A4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azdjelni slaj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a 11">
            <a:extLst>
              <a:ext uri="{FF2B5EF4-FFF2-40B4-BE49-F238E27FC236}">
                <a16:creationId xmlns:a16="http://schemas.microsoft.com/office/drawing/2014/main" xmlns="" id="{1AB7A8BA-0531-4A37-BB60-9E1CA4764B40}"/>
              </a:ext>
            </a:extLst>
          </p:cNvPr>
          <p:cNvSpPr/>
          <p:nvPr userDrawn="1"/>
        </p:nvSpPr>
        <p:spPr>
          <a:xfrm>
            <a:off x="1450848" y="653845"/>
            <a:ext cx="2657856" cy="2450592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hr-HR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9" name="Rezervirano mjesto za sliku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tx1"/>
          </a:solidFill>
        </p:spPr>
        <p:txBody>
          <a:bodyPr lIns="0" tIns="18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r-HR" noProof="1"/>
              <a:t>Umetnite ili povucite i ispustite fotografiju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0" y="2438399"/>
            <a:ext cx="53856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72000" tIns="180000" rIns="180000" bIns="0" rtlCol="0" anchor="t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/>
              <a:t>Kliknite da biste uredili naslov prijelaza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8971" y="4479264"/>
            <a:ext cx="2851629" cy="7495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1" smtClean="0"/>
              <a:t>Uredite stil podnaslova matrice</a:t>
            </a:r>
            <a:endParaRPr lang="hr-HR" noProof="1"/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10" name="Rezervirano mjesto za broj slajda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102681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grafija sadržaj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a 10">
            <a:extLst>
              <a:ext uri="{FF2B5EF4-FFF2-40B4-BE49-F238E27FC236}">
                <a16:creationId xmlns:a16="http://schemas.microsoft.com/office/drawing/2014/main" xmlns="" id="{FE842FA8-E742-4FD8-BFA1-7B8A13828E76}"/>
              </a:ext>
            </a:extLst>
          </p:cNvPr>
          <p:cNvSpPr/>
          <p:nvPr userDrawn="1"/>
        </p:nvSpPr>
        <p:spPr>
          <a:xfrm>
            <a:off x="8418576" y="49072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hr-HR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xmlns="" id="{23F5D8CC-DBBC-4E65-A552-C98514F1E2F9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hr-HR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9" name="Rezervirano mjesto za sliku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69100" y="144000"/>
            <a:ext cx="5280100" cy="6048000"/>
          </a:xfrm>
          <a:solidFill>
            <a:schemeClr val="tx1"/>
          </a:solidFill>
        </p:spPr>
        <p:txBody>
          <a:bodyPr lIns="0" tIns="18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r-HR" noProof="1"/>
              <a:t>Umetnite ili povucite i ispustite fotografiju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93000" y="2438399"/>
            <a:ext cx="38362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432000" tIns="432000" rIns="72000" bIns="1188000" rtlCol="0" anchor="t"/>
          <a:lstStyle>
            <a:lvl1pPr algn="l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/>
              <a:t>Naslov slajda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7000" y="4465176"/>
            <a:ext cx="3372329" cy="7749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lIns="180000" tIns="144000" rIns="0" rtlCol="0"/>
          <a:lstStyle>
            <a:lvl1pPr marL="0" indent="0" algn="l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1" smtClean="0"/>
              <a:t>Uredite stil podnaslova matrice</a:t>
            </a:r>
            <a:endParaRPr lang="hr-HR" noProof="1"/>
          </a:p>
        </p:txBody>
      </p:sp>
      <p:sp>
        <p:nvSpPr>
          <p:cNvPr id="12" name="Rezervirano mjesto za sadržaj 2">
            <a:extLst>
              <a:ext uri="{FF2B5EF4-FFF2-40B4-BE49-F238E27FC236}">
                <a16:creationId xmlns:a16="http://schemas.microsoft.com/office/drawing/2014/main" xmlns="" id="{23D3924F-A5EC-4141-A191-1A110C406AF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32000" y="2438399"/>
            <a:ext cx="5472000" cy="3044400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10" name="Rezervirano mjesto za broj slajda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45708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grafija sadržaj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ipsa 12">
            <a:extLst>
              <a:ext uri="{FF2B5EF4-FFF2-40B4-BE49-F238E27FC236}">
                <a16:creationId xmlns:a16="http://schemas.microsoft.com/office/drawing/2014/main" xmlns="" id="{34827DBE-7690-48BE-8673-ABB67E101D80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hr-HR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9" name="Rezervirano mjesto za sliku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5280100" cy="6060155"/>
          </a:xfrm>
          <a:solidFill>
            <a:schemeClr val="tx1"/>
          </a:solidFill>
        </p:spPr>
        <p:txBody>
          <a:bodyPr lIns="0" tIns="144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r-HR" noProof="1"/>
              <a:t>Umetnite ili povucite i ispustite fotografiju</a:t>
            </a:r>
          </a:p>
        </p:txBody>
      </p:sp>
      <p:sp>
        <p:nvSpPr>
          <p:cNvPr id="12" name="Rezervirano mjesto za sadržaj 2">
            <a:extLst>
              <a:ext uri="{FF2B5EF4-FFF2-40B4-BE49-F238E27FC236}">
                <a16:creationId xmlns:a16="http://schemas.microsoft.com/office/drawing/2014/main" xmlns="" id="{23D3924F-A5EC-4141-A191-1A110C406AF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096000" y="3263899"/>
            <a:ext cx="5472000" cy="2442088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10" name="Rezervirano mjesto za broj slajda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xmlns="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/>
              <a:t>Naslov slajda</a:t>
            </a:r>
          </a:p>
        </p:txBody>
      </p:sp>
      <p:sp>
        <p:nvSpPr>
          <p:cNvPr id="11" name="Podnaslov 2">
            <a:extLst>
              <a:ext uri="{FF2B5EF4-FFF2-40B4-BE49-F238E27FC236}">
                <a16:creationId xmlns:a16="http://schemas.microsoft.com/office/drawing/2014/main" xmlns="" id="{499E1708-B7A6-4D6F-9968-5398B335F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01" y="4889912"/>
            <a:ext cx="4840085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1" smtClean="0"/>
              <a:t>Uredite stil podnaslova matrice</a:t>
            </a:r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277529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 sadržaj sa sli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a 7">
            <a:extLst>
              <a:ext uri="{FF2B5EF4-FFF2-40B4-BE49-F238E27FC236}">
                <a16:creationId xmlns:a16="http://schemas.microsoft.com/office/drawing/2014/main" xmlns="" id="{EDE35ADD-8A62-4F35-950B-EA0CC678DE64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hr-HR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5" name="Podnaslov 2">
            <a:extLst>
              <a:ext uri="{FF2B5EF4-FFF2-40B4-BE49-F238E27FC236}">
                <a16:creationId xmlns:a16="http://schemas.microsoft.com/office/drawing/2014/main" xmlns="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1"/>
              <a:t>Podnaslov</a:t>
            </a:r>
          </a:p>
        </p:txBody>
      </p:sp>
      <p:sp>
        <p:nvSpPr>
          <p:cNvPr id="3" name="Rezervirano mjesto za podnožje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xmlns="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xmlns="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 smtClean="0"/>
              <a:t>Uredite stil naslova matrice</a:t>
            </a:r>
            <a:endParaRPr lang="hr-HR" noProof="1"/>
          </a:p>
        </p:txBody>
      </p:sp>
      <p:sp>
        <p:nvSpPr>
          <p:cNvPr id="7" name="Rezervirano mjesto za sadržaj 2">
            <a:extLst>
              <a:ext uri="{FF2B5EF4-FFF2-40B4-BE49-F238E27FC236}">
                <a16:creationId xmlns:a16="http://schemas.microsoft.com/office/drawing/2014/main" xmlns="" id="{67DBAC9A-28A2-405B-8B7E-9BE425F51354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431999" y="1512000"/>
            <a:ext cx="11339999" cy="4377523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29367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poredba s ikon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2">
            <a:extLst>
              <a:ext uri="{FF2B5EF4-FFF2-40B4-BE49-F238E27FC236}">
                <a16:creationId xmlns:a16="http://schemas.microsoft.com/office/drawing/2014/main" xmlns="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1"/>
              <a:t>Podnaslov</a:t>
            </a:r>
          </a:p>
        </p:txBody>
      </p:sp>
      <p:sp>
        <p:nvSpPr>
          <p:cNvPr id="3" name="Lijevo rezervirano mjesto za usporedbu 1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1"/>
              <a:t>Kliknite da biste uredili stilove teksta matrice</a:t>
            </a:r>
          </a:p>
        </p:txBody>
      </p:sp>
      <p:sp>
        <p:nvSpPr>
          <p:cNvPr id="4" name="Rezervirano mjesto za sadržaj 2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12" name="Lijevo rezervirano mjesto za usporedbu 2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pPr lvl="0" rtl="0"/>
            <a:r>
              <a:rPr lang="hr-HR" noProof="1"/>
              <a:t>Kliknite da biste uredili stilove teksta matrice</a:t>
            </a:r>
          </a:p>
        </p:txBody>
      </p:sp>
      <p:sp>
        <p:nvSpPr>
          <p:cNvPr id="8" name="Rezervirano mjesto za tekst 4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xmlns="" id="{8E8FD215-79E5-48E4-95DB-2C5E5A1F8E8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  <p:sp>
        <p:nvSpPr>
          <p:cNvPr id="7" name="Naslov 6">
            <a:extLst>
              <a:ext uri="{FF2B5EF4-FFF2-40B4-BE49-F238E27FC236}">
                <a16:creationId xmlns:a16="http://schemas.microsoft.com/office/drawing/2014/main" xmlns="" id="{DF905B34-4C18-4A8D-8167-57B7BF03D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 smtClean="0"/>
              <a:t>Uredite stil naslova matrice</a:t>
            </a:r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lika fotograf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zervirano mjesto za sliku 6">
            <a:extLst>
              <a:ext uri="{FF2B5EF4-FFF2-40B4-BE49-F238E27FC236}">
                <a16:creationId xmlns:a16="http://schemas.microsoft.com/office/drawing/2014/main" xmlns="" id="{FDA3C530-12F9-48FC-BC5E-D34BDC504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4000" y="143999"/>
            <a:ext cx="11905200" cy="6047999"/>
          </a:xfrm>
          <a:solidFill>
            <a:schemeClr val="tx1"/>
          </a:solidFill>
        </p:spPr>
        <p:txBody>
          <a:bodyPr lIns="0" r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r-HR" noProof="1"/>
              <a:t>Umetnite ili povucite i ispustite fotografiju</a:t>
            </a: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4900" y="4910452"/>
            <a:ext cx="4101900" cy="773546"/>
          </a:xfrm>
          <a:solidFill>
            <a:schemeClr val="bg1">
              <a:lumMod val="95000"/>
            </a:schemeClr>
          </a:solidFill>
        </p:spPr>
        <p:txBody>
          <a:bodyPr lIns="180000" tIns="72000" rIns="180000" rtlCol="0" anchor="t"/>
          <a:lstStyle>
            <a:lvl1pPr marL="0" indent="0">
              <a:buNone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Unesite opis</a:t>
            </a:r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2" name="Rezervirano mjesto za broj slajda 1">
            <a:extLst>
              <a:ext uri="{FF2B5EF4-FFF2-40B4-BE49-F238E27FC236}">
                <a16:creationId xmlns:a16="http://schemas.microsoft.com/office/drawing/2014/main" xmlns="" id="{3EC14527-4DF5-4A98-AE66-C80F3B8E6D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xmlns="" id="{AB05C513-FBE3-4BA7-9084-69899356E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 smtClean="0"/>
              <a:t>Uredite stil naslova matrice</a:t>
            </a:r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sa zahv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za sliku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tx1"/>
          </a:solidFill>
        </p:spPr>
        <p:txBody>
          <a:bodyPr lIns="1764000" rIns="0" rtlCol="0" anchor="ctr"/>
          <a:lstStyle>
            <a:lvl1pPr marL="0" indent="0" algn="l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r-HR" noProof="1"/>
              <a:t>Umetnite ili povucite i ispustite fotografiju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15412" y="360000"/>
            <a:ext cx="4416588" cy="4716572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/>
              <a:t>Hvala</a:t>
            </a:r>
          </a:p>
        </p:txBody>
      </p:sp>
      <p:sp>
        <p:nvSpPr>
          <p:cNvPr id="3" name="Rezervirano mjesto za tekst 5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15413" y="5076572"/>
            <a:ext cx="4416587" cy="1421429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468000" rtlCol="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1"/>
              <a:t>.</a:t>
            </a:r>
          </a:p>
        </p:txBody>
      </p:sp>
      <p:sp>
        <p:nvSpPr>
          <p:cNvPr id="20" name="Rezervirano mjesto za tekst 6">
            <a:extLst>
              <a:ext uri="{FF2B5EF4-FFF2-40B4-BE49-F238E27FC236}">
                <a16:creationId xmlns:a16="http://schemas.microsoft.com/office/drawing/2014/main" xmlns="" id="{CEB7A85F-8707-4B62-B299-F53931B861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48708" y="5540135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1"/>
              <a:t>Telefonski broj</a:t>
            </a:r>
          </a:p>
        </p:txBody>
      </p:sp>
      <p:sp>
        <p:nvSpPr>
          <p:cNvPr id="21" name="Rezervirano mjesto za tekst 7">
            <a:extLst>
              <a:ext uri="{FF2B5EF4-FFF2-40B4-BE49-F238E27FC236}">
                <a16:creationId xmlns:a16="http://schemas.microsoft.com/office/drawing/2014/main" xmlns="" id="{BA4C7E3C-7C17-46E9-928A-D3D505EEAA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48708" y="5809779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1"/>
              <a:t>Adresa e-pošte ili korisničko ime na društvenim mrežama</a:t>
            </a:r>
          </a:p>
        </p:txBody>
      </p:sp>
      <p:sp>
        <p:nvSpPr>
          <p:cNvPr id="22" name="Rezervirano mjesto za tekst 8">
            <a:extLst>
              <a:ext uri="{FF2B5EF4-FFF2-40B4-BE49-F238E27FC236}">
                <a16:creationId xmlns:a16="http://schemas.microsoft.com/office/drawing/2014/main" xmlns="" id="{6ADD6EB2-7D8E-4991-87A6-02723731EB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48708" y="6079423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1"/>
              <a:t>Web-mjesto tvrtke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xmlns="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xmlns="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13" name="Prostoručni oblik: Oblik 12">
            <a:extLst>
              <a:ext uri="{FF2B5EF4-FFF2-40B4-BE49-F238E27FC236}">
                <a16:creationId xmlns:a16="http://schemas.microsoft.com/office/drawing/2014/main" xmlns="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1"/>
          </a:p>
        </p:txBody>
      </p:sp>
      <p:sp>
        <p:nvSpPr>
          <p:cNvPr id="23" name="Rezervirano mjesto za tekst 6">
            <a:extLst>
              <a:ext uri="{FF2B5EF4-FFF2-40B4-BE49-F238E27FC236}">
                <a16:creationId xmlns:a16="http://schemas.microsoft.com/office/drawing/2014/main" xmlns="" id="{94054031-2BEC-4DA9-90C3-616D2D61A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43550" y="5233270"/>
            <a:ext cx="3396887" cy="196707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1"/>
              <a:t>Puno ime i prezime</a:t>
            </a:r>
          </a:p>
        </p:txBody>
      </p:sp>
    </p:spTree>
    <p:extLst>
      <p:ext uri="{BB962C8B-B14F-4D97-AF65-F5344CB8AC3E}">
        <p14:creationId xmlns:p14="http://schemas.microsoft.com/office/powerpoint/2010/main" val="160684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C6726F2C-157B-477E-AD76-8F54126834C2}"/>
              </a:ext>
            </a:extLst>
          </p:cNvPr>
          <p:cNvSpPr/>
          <p:nvPr userDrawn="1"/>
        </p:nvSpPr>
        <p:spPr>
          <a:xfrm>
            <a:off x="0" y="6191250"/>
            <a:ext cx="12192000" cy="66675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2" name="Rezervirano mjesto za naslov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hr-HR" noProof="1"/>
              <a:t>Kliknite da biste uredili naslov stranice</a:t>
            </a:r>
          </a:p>
        </p:txBody>
      </p:sp>
      <p:sp>
        <p:nvSpPr>
          <p:cNvPr id="3" name="Rezervirano mjesto za tekst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40000" cy="4377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474FB90F-5E6B-4508-96BB-939635D11AFF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xmlns="" id="{774A1CB7-B157-440C-BA82-A62890EF3721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xmlns="" id="{EE5B1BAC-5CBE-4B0E-B0AA-1C05EBEE964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18" name="Prostoručni oblik: Oblik 17">
            <a:extLst>
              <a:ext uri="{FF2B5EF4-FFF2-40B4-BE49-F238E27FC236}">
                <a16:creationId xmlns:a16="http://schemas.microsoft.com/office/drawing/2014/main" xmlns="" id="{168BD16A-5998-4CCA-B0F2-62F67B639A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1"/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7425" y="6322399"/>
            <a:ext cx="370575" cy="3651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" y="6322399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21" name="Tekstni okvir 20">
            <a:extLst>
              <a:ext uri="{FF2B5EF4-FFF2-40B4-BE49-F238E27FC236}">
                <a16:creationId xmlns:a16="http://schemas.microsoft.com/office/drawing/2014/main" xmlns="" id="{B3839907-C37E-4F37-B9BB-92B4A49360E6}"/>
              </a:ext>
            </a:extLst>
          </p:cNvPr>
          <p:cNvSpPr txBox="1"/>
          <p:nvPr userDrawn="1"/>
        </p:nvSpPr>
        <p:spPr>
          <a:xfrm>
            <a:off x="10194026" y="6258973"/>
            <a:ext cx="1577974" cy="427535"/>
          </a:xfrm>
          <a:prstGeom prst="rect">
            <a:avLst/>
          </a:prstGeom>
          <a:noFill/>
        </p:spPr>
        <p:txBody>
          <a:bodyPr wrap="square" lIns="0" tIns="144000" rIns="0" bIns="0" rtlCol="0">
            <a:spAutoFit/>
          </a:bodyPr>
          <a:lstStyle/>
          <a:p>
            <a:pPr algn="ctr" rtl="0">
              <a:lnSpc>
                <a:spcPts val="1100"/>
              </a:lnSpc>
            </a:pPr>
            <a:r>
              <a:rPr lang="hr-HR" sz="2000" b="1" spc="0" noProof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Contoso</a:t>
            </a:r>
            <a:r>
              <a:rPr lang="hr-HR" sz="2000" b="1" spc="0" baseline="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000" b="1" spc="0" baseline="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100" b="0" i="1" spc="6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Apartmani</a:t>
            </a: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5" r:id="rId4"/>
    <p:sldLayoutId id="2147483666" r:id="rId5"/>
    <p:sldLayoutId id="2147483673" r:id="rId6"/>
    <p:sldLayoutId id="2147483659" r:id="rId7"/>
    <p:sldLayoutId id="2147483660" r:id="rId8"/>
    <p:sldLayoutId id="2147483664" r:id="rId9"/>
    <p:sldLayoutId id="2147483650" r:id="rId10"/>
    <p:sldLayoutId id="2147483652" r:id="rId11"/>
    <p:sldLayoutId id="2147483671" r:id="rId12"/>
    <p:sldLayoutId id="2147483656" r:id="rId13"/>
    <p:sldLayoutId id="2147483657" r:id="rId14"/>
    <p:sldLayoutId id="2147483667" r:id="rId15"/>
    <p:sldLayoutId id="2147483668" r:id="rId16"/>
    <p:sldLayoutId id="2147483669" r:id="rId17"/>
    <p:sldLayoutId id="2147483672" r:id="rId18"/>
    <p:sldLayoutId id="2147483654" r:id="rId19"/>
    <p:sldLayoutId id="2147483674" r:id="rId20"/>
    <p:sldLayoutId id="2147483655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quizizz.com/join/quiz/5e7a3ed12d1d6e0020f70dcb/start?from=soloLinkShare&amp;referrer=5dd5522b98187e001c110c11" TargetMode="Externa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3.jpeg"/><Relationship Id="rId2" Type="http://schemas.openxmlformats.org/officeDocument/2006/relationships/video" Target="https://www.youtube.com/embed/vsy-D1u9GfA" TargetMode="External"/><Relationship Id="rId1" Type="http://schemas.openxmlformats.org/officeDocument/2006/relationships/video" Target="https://www.youtube.com/embed/uf0EG8eMAuo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hyperlink" Target="https://www.casadeibusellato.com/en/products/edgebanders.c8593/automatic-edgebanders.8594/flexa-27.859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stuermer-machines.com/wood-working/woodworking-machinery-edge-banding-machines/casadei-flexa-27-rma8-5222701/#stp-product-rel-tools-assets" TargetMode="External"/><Relationship Id="rId5" Type="http://schemas.openxmlformats.org/officeDocument/2006/relationships/hyperlink" Target="https://s3files.core77.com/blog/images/492661_81_53550_U6yWWyDFI.jpg" TargetMode="External"/><Relationship Id="rId4" Type="http://schemas.openxmlformats.org/officeDocument/2006/relationships/hyperlink" Target="https://www.raproducts.com/blog/wp-content/uploads/2019/03/Laser-Edge-Banding_f.jpg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jp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zervirano mjesto slike 10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2417" r="1241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4124" y="359999"/>
            <a:ext cx="4416588" cy="5321927"/>
          </a:xfrm>
        </p:spPr>
        <p:txBody>
          <a:bodyPr rtlCol="0"/>
          <a:lstStyle/>
          <a:p>
            <a:pPr rtl="0"/>
            <a:r>
              <a:rPr lang="hr-HR" noProof="1" smtClean="0"/>
              <a:t>Strojevi </a:t>
            </a:r>
            <a:r>
              <a:rPr lang="hr-HR" noProof="1" smtClean="0"/>
              <a:t>za oblaganje rubova </a:t>
            </a:r>
            <a:r>
              <a:rPr lang="hr-HR" noProof="1" smtClean="0"/>
              <a:t>ploča</a:t>
            </a:r>
            <a:br>
              <a:rPr lang="hr-HR" noProof="1" smtClean="0"/>
            </a:br>
            <a:r>
              <a:rPr lang="hr-HR" sz="1600" noProof="1" smtClean="0">
                <a:latin typeface="Calibri" panose="020F0502020204030204" pitchFamily="34" charset="0"/>
                <a:cs typeface="Calibri" panose="020F0502020204030204" pitchFamily="34" charset="0"/>
              </a:rPr>
              <a:t>Datum objave sadržaja: 29.04.2020. </a:t>
            </a:r>
            <a:endParaRPr lang="hr-HR" sz="1600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odnaslov 3">
            <a:extLst>
              <a:ext uri="{FF2B5EF4-FFF2-40B4-BE49-F238E27FC236}">
                <a16:creationId xmlns:a16="http://schemas.microsoft.com/office/drawing/2014/main" xmlns="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44124" y="5764734"/>
            <a:ext cx="4416587" cy="816075"/>
          </a:xfrm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rtlCol="0"/>
          <a:lstStyle/>
          <a:p>
            <a:pPr rtl="0"/>
            <a:r>
              <a:rPr lang="hr-HR" noProof="1" smtClean="0"/>
              <a:t>CNC tehnologije u izradi namještaja</a:t>
            </a:r>
          </a:p>
          <a:p>
            <a:pPr rtl="0"/>
            <a:r>
              <a:rPr lang="hr-HR" noProof="1" smtClean="0"/>
              <a:t>Drvodjeljski tehničar-dizajner, 4. god.</a:t>
            </a:r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93" y="1977278"/>
            <a:ext cx="5359360" cy="4194921"/>
          </a:xfrm>
          <a:prstGeom prst="rect">
            <a:avLst/>
          </a:prstGeo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738" y="1693687"/>
            <a:ext cx="6170062" cy="43850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hr-HR" sz="2800" dirty="0" smtClean="0"/>
          </a:p>
          <a:p>
            <a:pPr>
              <a:buFont typeface="Wingdings" panose="05000000000000000000" pitchFamily="2" charset="2"/>
              <a:buChar char="ü"/>
            </a:pPr>
            <a:endParaRPr lang="hr-HR" sz="2800" dirty="0" smtClean="0"/>
          </a:p>
          <a:p>
            <a:pPr>
              <a:buFont typeface="Wingdings" panose="05000000000000000000" pitchFamily="2" charset="2"/>
              <a:buChar char="ü"/>
            </a:pPr>
            <a:endParaRPr lang="hr-HR" sz="2800" dirty="0" smtClean="0"/>
          </a:p>
          <a:p>
            <a:pPr>
              <a:buFont typeface="Wingdings" panose="05000000000000000000" pitchFamily="2" charset="2"/>
              <a:buChar char="ü"/>
            </a:pPr>
            <a:endParaRPr lang="hr-HR" sz="2800" dirty="0" smtClean="0"/>
          </a:p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hr-HR" noProof="1" smtClean="0">
                <a:solidFill>
                  <a:srgbClr val="FFFFFF"/>
                </a:solidFill>
              </a:rPr>
              <a:pPr/>
              <a:t>10</a:t>
            </a:fld>
            <a:endParaRPr lang="hr-HR" noProof="1">
              <a:solidFill>
                <a:srgbClr val="FFFFFF"/>
              </a:solidFill>
            </a:endParaRPr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1168200"/>
          </a:xfrm>
        </p:spPr>
        <p:txBody>
          <a:bodyPr/>
          <a:lstStyle/>
          <a:p>
            <a:pPr marL="266700" lvl="0" indent="-266700">
              <a:spcBef>
                <a:spcPts val="1000"/>
              </a:spcBef>
            </a:pPr>
            <a:r>
              <a:rPr lang="hr-HR" b="1" noProof="1">
                <a:solidFill>
                  <a:srgbClr val="FFFFFF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hr-HR" b="1" noProof="1" smtClean="0">
                <a:solidFill>
                  <a:srgbClr val="FFFFFF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5. JEDINICA ZA LJEPLJENJE RUBNE TRAKE</a:t>
            </a:r>
            <a:endParaRPr lang="hr-HR" dirty="0"/>
          </a:p>
        </p:txBody>
      </p:sp>
      <p:sp>
        <p:nvSpPr>
          <p:cNvPr id="9" name="Rezervirano mjesto sadržaja 3"/>
          <p:cNvSpPr txBox="1">
            <a:spLocks/>
          </p:cNvSpPr>
          <p:nvPr/>
        </p:nvSpPr>
        <p:spPr>
          <a:xfrm>
            <a:off x="645402" y="2267304"/>
            <a:ext cx="5420607" cy="39048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hr-HR" sz="2800" u="sng" dirty="0" err="1" smtClean="0"/>
              <a:t>Ljepljenje</a:t>
            </a:r>
            <a:r>
              <a:rPr lang="hr-HR" sz="2800" u="sng" dirty="0" smtClean="0"/>
              <a:t> trake na rub ploče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2800" dirty="0" smtClean="0"/>
              <a:t>Osnovni dijelovi:</a:t>
            </a:r>
          </a:p>
          <a:p>
            <a:pPr marL="781050" lvl="1" indent="-514350">
              <a:buFont typeface="+mj-lt"/>
              <a:buAutoNum type="arabicPeriod"/>
            </a:pPr>
            <a:r>
              <a:rPr lang="hr-HR" sz="2600" dirty="0" smtClean="0"/>
              <a:t>Posuda za taljivo ljepilo obložena teflonom, opremljena sustavom ubrzanog zagrijavanja i hlađenja</a:t>
            </a:r>
          </a:p>
          <a:p>
            <a:pPr marL="781050" lvl="1" indent="-514350">
              <a:buFont typeface="+mj-lt"/>
              <a:buAutoNum type="arabicPeriod"/>
            </a:pPr>
            <a:r>
              <a:rPr lang="hr-HR" sz="2600" dirty="0" smtClean="0"/>
              <a:t>Valjak za nanošenje ljepila</a:t>
            </a:r>
          </a:p>
          <a:p>
            <a:pPr marL="781050" lvl="1" indent="-514350">
              <a:buFont typeface="+mj-lt"/>
              <a:buAutoNum type="arabicPeriod"/>
            </a:pPr>
            <a:r>
              <a:rPr lang="hr-HR" sz="2600" dirty="0"/>
              <a:t>Pritisni </a:t>
            </a:r>
            <a:r>
              <a:rPr lang="hr-HR" sz="2600" dirty="0" smtClean="0"/>
              <a:t>valjci</a:t>
            </a:r>
          </a:p>
          <a:p>
            <a:pPr marL="781050" lvl="1" indent="-514350">
              <a:buFont typeface="+mj-lt"/>
              <a:buAutoNum type="arabicPeriod"/>
            </a:pPr>
            <a:r>
              <a:rPr lang="hr-HR" sz="2600" dirty="0" smtClean="0"/>
              <a:t>Pneumatske škare za </a:t>
            </a:r>
            <a:r>
              <a:rPr lang="hr-HR" sz="2600" dirty="0" err="1" smtClean="0"/>
              <a:t>odsjecanje</a:t>
            </a:r>
            <a:r>
              <a:rPr lang="hr-HR" sz="2600" dirty="0" smtClean="0"/>
              <a:t> rubne trake</a:t>
            </a:r>
          </a:p>
          <a:p>
            <a:pPr lvl="1"/>
            <a:endParaRPr lang="hr-HR" sz="2600" dirty="0" smtClean="0"/>
          </a:p>
          <a:p>
            <a:pPr lvl="1"/>
            <a:endParaRPr lang="hr-HR" sz="2600" dirty="0" smtClean="0"/>
          </a:p>
          <a:p>
            <a:pPr lvl="1"/>
            <a:endParaRPr lang="hr-HR" sz="2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r-HR" sz="2800" dirty="0" smtClean="0"/>
          </a:p>
          <a:p>
            <a:pPr>
              <a:buFont typeface="Wingdings" panose="05000000000000000000" pitchFamily="2" charset="2"/>
              <a:buChar char="ü"/>
            </a:pPr>
            <a:endParaRPr lang="hr-HR" sz="2800" dirty="0" smtClean="0"/>
          </a:p>
          <a:p>
            <a:pPr>
              <a:buFont typeface="Wingdings" panose="05000000000000000000" pitchFamily="2" charset="2"/>
              <a:buChar char="ü"/>
            </a:pPr>
            <a:endParaRPr lang="hr-HR" sz="2800" dirty="0" smtClean="0"/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914" y="1977278"/>
            <a:ext cx="5486445" cy="41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2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76" y="1768787"/>
            <a:ext cx="5225850" cy="2831788"/>
          </a:xfrm>
          <a:prstGeom prst="rect">
            <a:avLst/>
          </a:prstGeo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74875" y="1794499"/>
            <a:ext cx="5411587" cy="3091826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r>
              <a:rPr lang="hr-HR" sz="2800" u="sng" dirty="0">
                <a:solidFill>
                  <a:srgbClr val="FFFFFF">
                    <a:lumMod val="75000"/>
                  </a:srgbClr>
                </a:solidFill>
              </a:rPr>
              <a:t>Obrezuje višak trake na početku i kraju </a:t>
            </a:r>
            <a:r>
              <a:rPr lang="hr-HR" sz="2800" u="sng" dirty="0" smtClean="0">
                <a:solidFill>
                  <a:srgbClr val="FFFFFF">
                    <a:lumMod val="75000"/>
                  </a:srgbClr>
                </a:solidFill>
              </a:rPr>
              <a:t>ploče</a:t>
            </a:r>
            <a:endParaRPr lang="hr-HR" sz="2800" u="sng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sz="2800" dirty="0" smtClean="0"/>
              <a:t>Opremljena sa 2 agregata (pile) za obrezivanje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2800" dirty="0" smtClean="0"/>
              <a:t>Mogućnost ravnog ( 90° ) i kosog reza ( </a:t>
            </a:r>
            <a:r>
              <a:rPr lang="hr-HR" sz="2800" dirty="0" err="1" smtClean="0"/>
              <a:t>soft</a:t>
            </a:r>
            <a:r>
              <a:rPr lang="hr-HR" sz="2800" dirty="0" smtClean="0"/>
              <a:t>/</a:t>
            </a:r>
            <a:r>
              <a:rPr lang="hr-HR" sz="2800" dirty="0" err="1" smtClean="0"/>
              <a:t>postforming</a:t>
            </a:r>
            <a:r>
              <a:rPr lang="hr-HR" sz="2800" dirty="0" smtClean="0"/>
              <a:t> ploče)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sz="2800" dirty="0" smtClean="0"/>
          </a:p>
          <a:p>
            <a:pPr>
              <a:buFont typeface="Wingdings" panose="05000000000000000000" pitchFamily="2" charset="2"/>
              <a:buChar char="ü"/>
            </a:pPr>
            <a:endParaRPr lang="hr-HR" sz="2800" dirty="0" smtClean="0"/>
          </a:p>
          <a:p>
            <a:pPr>
              <a:buFont typeface="Wingdings" panose="05000000000000000000" pitchFamily="2" charset="2"/>
              <a:buChar char="ü"/>
            </a:pPr>
            <a:endParaRPr lang="hr-HR" sz="2800" dirty="0" smtClean="0"/>
          </a:p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hr-HR" noProof="1" smtClean="0">
                <a:solidFill>
                  <a:srgbClr val="FFFFFF"/>
                </a:solidFill>
              </a:rPr>
              <a:pPr/>
              <a:t>11</a:t>
            </a:fld>
            <a:endParaRPr lang="hr-HR" noProof="1">
              <a:solidFill>
                <a:srgbClr val="FFFFFF"/>
              </a:solidFill>
            </a:endParaRPr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1168200"/>
          </a:xfrm>
        </p:spPr>
        <p:txBody>
          <a:bodyPr/>
          <a:lstStyle/>
          <a:p>
            <a:pPr marL="266700" lvl="0" indent="-266700">
              <a:spcBef>
                <a:spcPts val="1000"/>
              </a:spcBef>
            </a:pPr>
            <a:r>
              <a:rPr lang="hr-HR" b="1" noProof="1" smtClean="0">
                <a:solidFill>
                  <a:srgbClr val="FFFFFF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6.  JEDINICA ZA  POPREČNO OBREZIVANJE RUBNE TRAKE 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862" y="1768787"/>
            <a:ext cx="5391151" cy="453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0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87" y="1837635"/>
            <a:ext cx="5706351" cy="2820090"/>
          </a:xfrm>
          <a:prstGeom prst="rect">
            <a:avLst/>
          </a:prstGeo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60587" y="1951349"/>
            <a:ext cx="5540175" cy="45536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sz="2800" u="sng" dirty="0" smtClean="0"/>
              <a:t>Obrezivanje i zaokruživanje uzdužnih bridova ploče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2800" dirty="0" smtClean="0"/>
              <a:t>Opremljena sa dva visokofrekventna agregata i kopirnim uređajima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2800" dirty="0" smtClean="0"/>
              <a:t>Kopirni uređaji omogućavaju savršenu poziciju alata</a:t>
            </a:r>
          </a:p>
          <a:p>
            <a:pPr marL="0" indent="0">
              <a:buNone/>
            </a:pPr>
            <a:endParaRPr lang="hr-HR" sz="2800" dirty="0" smtClean="0"/>
          </a:p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hr-HR" noProof="1" smtClean="0">
                <a:solidFill>
                  <a:srgbClr val="FFFFFF"/>
                </a:solidFill>
              </a:rPr>
              <a:pPr/>
              <a:t>12</a:t>
            </a:fld>
            <a:endParaRPr lang="hr-HR" noProof="1">
              <a:solidFill>
                <a:srgbClr val="FFFFFF"/>
              </a:solidFill>
            </a:endParaRPr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1168200"/>
          </a:xfrm>
        </p:spPr>
        <p:txBody>
          <a:bodyPr/>
          <a:lstStyle/>
          <a:p>
            <a:pPr marL="266700" lvl="0" indent="-266700">
              <a:spcBef>
                <a:spcPts val="1000"/>
              </a:spcBef>
            </a:pPr>
            <a:r>
              <a:rPr lang="hr-HR" b="1" noProof="1">
                <a:solidFill>
                  <a:srgbClr val="FFFFFF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hr-HR" b="1" noProof="1" smtClean="0">
                <a:solidFill>
                  <a:srgbClr val="FFFFFF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7. JEDINICA ZA ZAOKRUŽIVANJE UZDUŽNIH BRIDOVA 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548" y="1837635"/>
            <a:ext cx="3273091" cy="44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9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88" y="1822584"/>
            <a:ext cx="5897362" cy="2506529"/>
          </a:xfrm>
          <a:prstGeom prst="rect">
            <a:avLst/>
          </a:prstGeo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60588" y="1951349"/>
            <a:ext cx="6025950" cy="45536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sz="2800" dirty="0"/>
              <a:t>Omogućava automatsko </a:t>
            </a:r>
            <a:r>
              <a:rPr lang="hr-HR" sz="2800" u="sng" dirty="0"/>
              <a:t>zaokruživanje vertikalnih bridova na početku i završetku ploče </a:t>
            </a:r>
            <a:r>
              <a:rPr lang="hr-HR" sz="2800" dirty="0"/>
              <a:t>u jednom </a:t>
            </a:r>
            <a:r>
              <a:rPr lang="hr-HR" sz="2800" dirty="0" smtClean="0"/>
              <a:t>prolazu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2800" dirty="0" smtClean="0"/>
              <a:t>Opremljena </a:t>
            </a:r>
            <a:r>
              <a:rPr lang="hr-HR" sz="2800" dirty="0"/>
              <a:t>sa dva visokofrekventna agregata i kopirnim uređajima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sz="2800" dirty="0" smtClean="0"/>
          </a:p>
          <a:p>
            <a:pPr>
              <a:buFont typeface="Wingdings" panose="05000000000000000000" pitchFamily="2" charset="2"/>
              <a:buChar char="ü"/>
            </a:pPr>
            <a:endParaRPr lang="hr-HR" sz="2800" dirty="0" smtClean="0"/>
          </a:p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hr-HR" noProof="1" smtClean="0">
                <a:solidFill>
                  <a:srgbClr val="FFFFFF"/>
                </a:solidFill>
              </a:rPr>
              <a:pPr/>
              <a:t>13</a:t>
            </a:fld>
            <a:endParaRPr lang="hr-HR" noProof="1">
              <a:solidFill>
                <a:srgbClr val="FFFFFF"/>
              </a:solidFill>
            </a:endParaRPr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1168200"/>
          </a:xfrm>
        </p:spPr>
        <p:txBody>
          <a:bodyPr/>
          <a:lstStyle/>
          <a:p>
            <a:pPr marL="266700" lvl="0" indent="-266700">
              <a:spcBef>
                <a:spcPts val="1000"/>
              </a:spcBef>
            </a:pPr>
            <a:r>
              <a:rPr lang="hr-HR" b="1" noProof="1">
                <a:solidFill>
                  <a:srgbClr val="FFFFFF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hr-HR" b="1" noProof="1" smtClean="0">
                <a:solidFill>
                  <a:srgbClr val="FFFFFF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8. JEDINICA ZA ZAOKRUŽIVANJE VERTIKALNIH BRIDOVA (POSTFORMING)</a:t>
            </a:r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353" y="1688438"/>
            <a:ext cx="3055257" cy="463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4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88" y="2051184"/>
            <a:ext cx="5706351" cy="2263641"/>
          </a:xfrm>
          <a:prstGeom prst="rect">
            <a:avLst/>
          </a:prstGeo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60588" y="1768787"/>
            <a:ext cx="6025950" cy="45536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hr-HR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r-HR" sz="2800" dirty="0" smtClean="0"/>
              <a:t>Omogućava izvrsnu </a:t>
            </a:r>
            <a:r>
              <a:rPr lang="hr-HR" sz="2800" u="sng" dirty="0" smtClean="0"/>
              <a:t>završnu obradu radijusa na uzdužnim bridovima ploče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2800" dirty="0" smtClean="0"/>
              <a:t>Visoku preciznost obrade osigurava vertikalni kopirni uređaj </a:t>
            </a:r>
            <a:endParaRPr lang="hr-HR" sz="2800" dirty="0"/>
          </a:p>
          <a:p>
            <a:pPr>
              <a:buFont typeface="Wingdings" panose="05000000000000000000" pitchFamily="2" charset="2"/>
              <a:buChar char="ü"/>
            </a:pPr>
            <a:endParaRPr lang="hr-HR" sz="2800" dirty="0" smtClean="0"/>
          </a:p>
          <a:p>
            <a:pPr>
              <a:buFont typeface="Wingdings" panose="05000000000000000000" pitchFamily="2" charset="2"/>
              <a:buChar char="ü"/>
            </a:pPr>
            <a:endParaRPr lang="hr-HR" sz="2800" dirty="0" smtClean="0"/>
          </a:p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hr-HR" noProof="1" smtClean="0">
                <a:solidFill>
                  <a:srgbClr val="FFFFFF"/>
                </a:solidFill>
              </a:rPr>
              <a:pPr/>
              <a:t>14</a:t>
            </a:fld>
            <a:endParaRPr lang="hr-HR" noProof="1">
              <a:solidFill>
                <a:srgbClr val="FFFFFF"/>
              </a:solidFill>
            </a:endParaRPr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1168200"/>
          </a:xfrm>
        </p:spPr>
        <p:txBody>
          <a:bodyPr/>
          <a:lstStyle/>
          <a:p>
            <a:pPr marL="266700" lvl="0" indent="-266700">
              <a:spcBef>
                <a:spcPts val="1000"/>
              </a:spcBef>
            </a:pPr>
            <a:r>
              <a:rPr lang="hr-HR" b="1" noProof="1">
                <a:solidFill>
                  <a:srgbClr val="FFFFFF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hr-HR" b="1" noProof="1" smtClean="0">
                <a:solidFill>
                  <a:srgbClr val="FFFFFF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9. JEDINICA ZA STRUGANJE RADIJUSA (CIKLING)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001" y="1797010"/>
            <a:ext cx="2943960" cy="452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7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88" y="1768788"/>
            <a:ext cx="5706351" cy="2031688"/>
          </a:xfrm>
          <a:prstGeom prst="rect">
            <a:avLst/>
          </a:prstGeo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60588" y="1921342"/>
            <a:ext cx="4625775" cy="45536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sz="2800" dirty="0" smtClean="0"/>
              <a:t>Uz pomoć noževa </a:t>
            </a:r>
            <a:r>
              <a:rPr lang="hr-HR" sz="2800" u="sng" dirty="0" smtClean="0"/>
              <a:t>„skida” višak ljepila s površine ploče </a:t>
            </a:r>
            <a:r>
              <a:rPr lang="hr-HR" sz="2800" dirty="0" smtClean="0"/>
              <a:t>(</a:t>
            </a:r>
            <a:r>
              <a:rPr lang="hr-HR" sz="2800" dirty="0" err="1" smtClean="0"/>
              <a:t>obradka</a:t>
            </a:r>
            <a:r>
              <a:rPr lang="hr-HR" sz="2800" dirty="0" smtClean="0"/>
              <a:t>) poboljšavajući tako njezinu kvalitetu 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sz="2800" dirty="0" smtClean="0"/>
          </a:p>
          <a:p>
            <a:pPr>
              <a:buFont typeface="Wingdings" panose="05000000000000000000" pitchFamily="2" charset="2"/>
              <a:buChar char="ü"/>
            </a:pPr>
            <a:endParaRPr lang="hr-HR" sz="2800" dirty="0" smtClean="0"/>
          </a:p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hr-HR" noProof="1" smtClean="0">
                <a:solidFill>
                  <a:srgbClr val="FFFFFF"/>
                </a:solidFill>
              </a:rPr>
              <a:pPr/>
              <a:t>15</a:t>
            </a:fld>
            <a:endParaRPr lang="hr-HR" noProof="1">
              <a:solidFill>
                <a:srgbClr val="FFFFFF"/>
              </a:solidFill>
            </a:endParaRPr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1168200"/>
          </a:xfrm>
        </p:spPr>
        <p:txBody>
          <a:bodyPr/>
          <a:lstStyle/>
          <a:p>
            <a:pPr marL="266700" lvl="0" indent="-266700">
              <a:spcBef>
                <a:spcPts val="1000"/>
              </a:spcBef>
            </a:pPr>
            <a:r>
              <a:rPr lang="hr-HR" b="1" noProof="1">
                <a:solidFill>
                  <a:srgbClr val="FFFFFF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hr-HR" b="1" noProof="1" smtClean="0">
                <a:solidFill>
                  <a:srgbClr val="FFFFFF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10. JEDINICA ZA RAVNO STRUGANJE VIŠKA LJEPILA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297" y="1768787"/>
            <a:ext cx="2058427" cy="445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2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88" y="1768788"/>
            <a:ext cx="5706351" cy="2260288"/>
          </a:xfrm>
          <a:prstGeom prst="rect">
            <a:avLst/>
          </a:prstGeo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60588" y="1951349"/>
            <a:ext cx="4625775" cy="45536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sz="2800" dirty="0" smtClean="0"/>
              <a:t>Jedinica je opremljena sa dva neovisna nagibna agregata za </a:t>
            </a:r>
            <a:r>
              <a:rPr lang="hr-HR" sz="2800" u="sng" dirty="0" smtClean="0"/>
              <a:t>završno čišćenje i poliranje rubova ploče </a:t>
            </a:r>
            <a:r>
              <a:rPr lang="hr-HR" sz="2800" dirty="0" smtClean="0"/>
              <a:t>(</a:t>
            </a:r>
            <a:r>
              <a:rPr lang="hr-HR" sz="2800" dirty="0" err="1" smtClean="0"/>
              <a:t>obradka</a:t>
            </a:r>
            <a:r>
              <a:rPr lang="hr-HR" sz="2800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sz="2800" dirty="0" smtClean="0"/>
          </a:p>
          <a:p>
            <a:pPr>
              <a:buFont typeface="Wingdings" panose="05000000000000000000" pitchFamily="2" charset="2"/>
              <a:buChar char="ü"/>
            </a:pPr>
            <a:endParaRPr lang="hr-HR" sz="2800" dirty="0" smtClean="0"/>
          </a:p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hr-HR" noProof="1" smtClean="0">
                <a:solidFill>
                  <a:srgbClr val="FFFFFF"/>
                </a:solidFill>
              </a:rPr>
              <a:pPr/>
              <a:t>16</a:t>
            </a:fld>
            <a:endParaRPr lang="hr-HR" noProof="1">
              <a:solidFill>
                <a:srgbClr val="FFFFFF"/>
              </a:solidFill>
            </a:endParaRPr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1168200"/>
          </a:xfrm>
        </p:spPr>
        <p:txBody>
          <a:bodyPr/>
          <a:lstStyle/>
          <a:p>
            <a:pPr marL="266700" lvl="0" indent="-266700">
              <a:spcBef>
                <a:spcPts val="1000"/>
              </a:spcBef>
            </a:pPr>
            <a:r>
              <a:rPr lang="hr-HR" b="1" noProof="1">
                <a:solidFill>
                  <a:srgbClr val="FFFFFF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hr-HR" b="1" noProof="1" smtClean="0">
                <a:solidFill>
                  <a:srgbClr val="FFFFFF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11. JEDINICA ZA POLIRANJE RUBOVA</a:t>
            </a:r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829" y="1768787"/>
            <a:ext cx="2076234" cy="449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3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ka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" y="1057061"/>
            <a:ext cx="11245425" cy="5265338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r>
              <a:rPr lang="hr-HR" sz="4000" b="1" noProof="1" smtClean="0">
                <a:solidFill>
                  <a:srgbClr val="FFFFFF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PONOVIMO!  </a:t>
            </a:r>
            <a:endParaRPr lang="hr-HR" noProof="1"/>
          </a:p>
        </p:txBody>
      </p:sp>
      <p:sp>
        <p:nvSpPr>
          <p:cNvPr id="5" name="Rezervirano mjesto za sadržaj 4">
            <a:extLst>
              <a:ext uri="{FF2B5EF4-FFF2-40B4-BE49-F238E27FC236}">
                <a16:creationId xmlns:a16="http://schemas.microsoft.com/office/drawing/2014/main" xmlns="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7187" y="1416222"/>
            <a:ext cx="10255050" cy="4547015"/>
          </a:xfrm>
        </p:spPr>
        <p:txBody>
          <a:bodyPr rtlCol="0"/>
          <a:lstStyle/>
          <a:p>
            <a:pPr marL="0" indent="0">
              <a:buNone/>
            </a:pPr>
            <a:r>
              <a:rPr lang="hr-HR" sz="3600" b="1" noProof="1">
                <a:solidFill>
                  <a:srgbClr val="FFFFFF">
                    <a:lumMod val="75000"/>
                  </a:srgbClr>
                </a:solidFill>
              </a:rPr>
              <a:t>Glavni dijelovi stroja</a:t>
            </a:r>
            <a:r>
              <a:rPr lang="hr-HR" sz="3600" b="1" noProof="1" smtClean="0">
                <a:solidFill>
                  <a:srgbClr val="FFFFFF">
                    <a:lumMod val="75000"/>
                  </a:srgbClr>
                </a:solidFill>
              </a:rPr>
              <a:t>:</a:t>
            </a:r>
            <a:endParaRPr lang="hr-HR" sz="3600" b="1" noProof="1" smtClean="0"/>
          </a:p>
          <a:p>
            <a:pPr marL="0" indent="0">
              <a:buNone/>
            </a:pPr>
            <a:r>
              <a:rPr lang="hr-HR" sz="3600" b="1" noProof="1" smtClean="0"/>
              <a:t>1. UPRAVLJAČKA </a:t>
            </a:r>
            <a:r>
              <a:rPr lang="hr-HR" sz="3600" b="1" noProof="1"/>
              <a:t>KUTIJA SA DODIRNIM PANELOM ZA </a:t>
            </a:r>
            <a:r>
              <a:rPr lang="hr-HR" sz="3600" b="1" noProof="1" smtClean="0"/>
              <a:t>UPRAVLJANJE</a:t>
            </a:r>
          </a:p>
          <a:p>
            <a:pPr marL="0" indent="0" rtl="0">
              <a:buNone/>
            </a:pPr>
            <a:r>
              <a:rPr lang="hr-HR" sz="3600" b="1" noProof="1" smtClean="0"/>
              <a:t>2. TRANSPORTNA TRAKA</a:t>
            </a:r>
          </a:p>
          <a:p>
            <a:pPr marL="0" indent="0" rtl="0">
              <a:buNone/>
            </a:pPr>
            <a:r>
              <a:rPr lang="hr-HR" sz="3600" b="1" noProof="1" smtClean="0"/>
              <a:t>3. JEDINICA ZA ŠPRICANJE ANTIADHEZIVA </a:t>
            </a:r>
          </a:p>
          <a:p>
            <a:pPr marL="0" indent="0" rtl="0">
              <a:buNone/>
            </a:pPr>
            <a:r>
              <a:rPr lang="hr-HR" sz="3600" b="1" noProof="1"/>
              <a:t>4</a:t>
            </a:r>
            <a:r>
              <a:rPr lang="hr-HR" sz="3600" b="1" noProof="1" smtClean="0"/>
              <a:t>. JEDINICA ZA PREDGLODANJE</a:t>
            </a:r>
          </a:p>
          <a:p>
            <a:pPr marL="0" indent="0" rtl="0">
              <a:buNone/>
            </a:pPr>
            <a:r>
              <a:rPr lang="hr-HR" sz="3600" b="1" noProof="1"/>
              <a:t>5</a:t>
            </a:r>
            <a:r>
              <a:rPr lang="hr-HR" sz="3600" b="1" noProof="1" smtClean="0"/>
              <a:t>. JEDINICA ZA LJEPLJENJE RUBNE TRAKE</a:t>
            </a:r>
          </a:p>
          <a:p>
            <a:pPr marL="0" lvl="0" indent="0">
              <a:buNone/>
            </a:pPr>
            <a:endParaRPr lang="hr-HR" noProof="1" smtClean="0"/>
          </a:p>
          <a:p>
            <a:pPr marL="342900" indent="-342900" rtl="0">
              <a:buFont typeface="+mj-lt"/>
              <a:buAutoNum type="arabicPeriod"/>
            </a:pPr>
            <a:endParaRPr lang="hr-HR" noProof="1"/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xmlns="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 bwMode="grayWhite">
          <a:xfrm>
            <a:off x="11677425" y="6322399"/>
            <a:ext cx="370575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hr-HR" noProof="1" smtClean="0"/>
              <a:pPr rtl="0"/>
              <a:t>17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ka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" y="1057061"/>
            <a:ext cx="11245425" cy="5265338"/>
          </a:xfrm>
          <a:prstGeom prst="rect">
            <a:avLst/>
          </a:prstGeom>
        </p:spPr>
      </p:pic>
      <p:sp>
        <p:nvSpPr>
          <p:cNvPr id="5" name="Rezervirano mjesto za sadržaj 4">
            <a:extLst>
              <a:ext uri="{FF2B5EF4-FFF2-40B4-BE49-F238E27FC236}">
                <a16:creationId xmlns:a16="http://schemas.microsoft.com/office/drawing/2014/main" xmlns="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4912" y="1518030"/>
            <a:ext cx="10083600" cy="4343400"/>
          </a:xfrm>
        </p:spPr>
        <p:txBody>
          <a:bodyPr rtlCol="0"/>
          <a:lstStyle/>
          <a:p>
            <a:pPr marL="0" indent="0">
              <a:buNone/>
            </a:pPr>
            <a:r>
              <a:rPr lang="hr-HR" sz="3600" b="1" noProof="1">
                <a:solidFill>
                  <a:srgbClr val="FFFFFF">
                    <a:lumMod val="75000"/>
                  </a:srgbClr>
                </a:solidFill>
              </a:rPr>
              <a:t>6. </a:t>
            </a:r>
            <a:r>
              <a:rPr lang="pl-PL" sz="3600" b="1" noProof="1">
                <a:solidFill>
                  <a:srgbClr val="FFFFFF">
                    <a:lumMod val="75000"/>
                  </a:srgbClr>
                </a:solidFill>
              </a:rPr>
              <a:t>JEDINICA ZA  POPREČNO OBREZIVANJE RUBNE TRAKE </a:t>
            </a:r>
            <a:endParaRPr lang="hr-HR" sz="3600" b="1" noProof="1" smtClean="0">
              <a:solidFill>
                <a:srgbClr val="FFFFFF">
                  <a:lumMod val="75000"/>
                </a:srgbClr>
              </a:solidFill>
            </a:endParaRPr>
          </a:p>
          <a:p>
            <a:pPr marL="0" lvl="0" indent="0">
              <a:buNone/>
            </a:pPr>
            <a:r>
              <a:rPr lang="hr-HR" sz="3600" b="1" noProof="1" smtClean="0">
                <a:solidFill>
                  <a:srgbClr val="FFFFFF">
                    <a:lumMod val="75000"/>
                  </a:srgbClr>
                </a:solidFill>
              </a:rPr>
              <a:t>7. JEDINICA ZA ZAOKRUŽIVANJE UZDUŽNIH BRIDOVA</a:t>
            </a:r>
          </a:p>
          <a:p>
            <a:pPr marL="0" lvl="0" indent="0">
              <a:buNone/>
            </a:pPr>
            <a:r>
              <a:rPr lang="nn-NO" sz="3600" b="1" noProof="1" smtClean="0">
                <a:solidFill>
                  <a:srgbClr val="FFFFFF">
                    <a:lumMod val="75000"/>
                  </a:srgbClr>
                </a:solidFill>
              </a:rPr>
              <a:t>8. JEDINICA ZA ZAOKRUŽIVANJE VERTIKALNIH BRIDOVA (POSTFORMING)</a:t>
            </a:r>
            <a:endParaRPr lang="hr-HR" sz="3600" b="1" noProof="1" smtClean="0">
              <a:solidFill>
                <a:srgbClr val="FFFFFF">
                  <a:lumMod val="75000"/>
                </a:srgbClr>
              </a:solidFill>
            </a:endParaRPr>
          </a:p>
          <a:p>
            <a:pPr marL="0" lvl="0" indent="0">
              <a:buNone/>
            </a:pPr>
            <a:r>
              <a:rPr lang="pl-PL" sz="3600" b="1" noProof="1" smtClean="0">
                <a:solidFill>
                  <a:srgbClr val="FFFFFF">
                    <a:lumMod val="75000"/>
                  </a:srgbClr>
                </a:solidFill>
              </a:rPr>
              <a:t>9. JEDINICA ZA STRUGANJE RADIJUSA (CIKLING)</a:t>
            </a:r>
          </a:p>
          <a:p>
            <a:pPr marL="0" lvl="0" indent="0">
              <a:buNone/>
            </a:pPr>
            <a:r>
              <a:rPr lang="pl-PL" sz="3600" b="1" noProof="1" smtClean="0">
                <a:solidFill>
                  <a:srgbClr val="FFFFFF">
                    <a:lumMod val="75000"/>
                  </a:srgbClr>
                </a:solidFill>
              </a:rPr>
              <a:t>10. JEDINICA ZA RAVNO STRUGANJE VIŠKA LJEPILA</a:t>
            </a:r>
          </a:p>
          <a:p>
            <a:pPr marL="0" lvl="0" indent="0">
              <a:buNone/>
            </a:pPr>
            <a:r>
              <a:rPr lang="pl-PL" sz="3600" b="1" noProof="1" smtClean="0">
                <a:solidFill>
                  <a:srgbClr val="FFFFFF">
                    <a:lumMod val="75000"/>
                  </a:srgbClr>
                </a:solidFill>
              </a:rPr>
              <a:t>11. JEDINICA ZA POLIRANJE RUBOVA</a:t>
            </a:r>
            <a:endParaRPr lang="hr-HR" sz="3600" b="1" noProof="1" smtClean="0">
              <a:solidFill>
                <a:srgbClr val="FFFFFF">
                  <a:lumMod val="75000"/>
                </a:srgbClr>
              </a:solidFill>
            </a:endParaRPr>
          </a:p>
          <a:p>
            <a:pPr marL="0" lvl="0" indent="0">
              <a:buNone/>
            </a:pPr>
            <a:endParaRPr lang="hr-HR" noProof="1" smtClean="0"/>
          </a:p>
          <a:p>
            <a:pPr marL="342900" indent="-342900" rtl="0">
              <a:buFont typeface="+mj-lt"/>
              <a:buAutoNum type="arabicPeriod"/>
            </a:pPr>
            <a:endParaRPr lang="hr-HR" noProof="1"/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xmlns="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 bwMode="grayWhite">
          <a:xfrm>
            <a:off x="11677425" y="6322399"/>
            <a:ext cx="370575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hr-HR" noProof="1" smtClean="0"/>
              <a:pPr rtl="0"/>
              <a:t>18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260935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za sliku 7" descr="Arhitektura apstraktnog poligona" title="Arhitektura apstraktnog poligona">
            <a:extLst>
              <a:ext uri="{FF2B5EF4-FFF2-40B4-BE49-F238E27FC236}">
                <a16:creationId xmlns:a16="http://schemas.microsoft.com/office/drawing/2014/main" xmlns="" id="{DA7943F9-B739-42DB-8439-2892A8140F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tretch>
            <a:fillRect/>
          </a:stretch>
        </p:blipFill>
        <p:spPr>
          <a:xfrm>
            <a:off x="6771584" y="144000"/>
            <a:ext cx="5275131" cy="6048000"/>
          </a:xfrm>
        </p:spPr>
      </p:pic>
      <p:pic>
        <p:nvPicPr>
          <p:cNvPr id="4" name="uf0EG8eMAuo"/>
          <p:cNvPicPr>
            <a:picLocks noGrp="1" noRot="1" noChangeAspect="1"/>
          </p:cNvPicPr>
          <p:nvPr>
            <p:ph sz="half" idx="15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91435" y="4632578"/>
            <a:ext cx="2772306" cy="1559422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r-HR" noProof="1" smtClean="0"/>
              <a:t>Vrednovanje</a:t>
            </a:r>
            <a:endParaRPr lang="hr-HR" noProof="1"/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White"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 rtl="0"/>
              <a:t>19</a:t>
            </a:fld>
            <a:endParaRPr lang="hr-HR" noProof="1"/>
          </a:p>
        </p:txBody>
      </p:sp>
      <p:pic>
        <p:nvPicPr>
          <p:cNvPr id="5" name="vsy-D1u9GfA"/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3640666" y="4629899"/>
            <a:ext cx="2777068" cy="1562101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691434" y="528638"/>
            <a:ext cx="57262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bg1"/>
                </a:solidFill>
              </a:rPr>
              <a:t>ZADACI:</a:t>
            </a:r>
          </a:p>
          <a:p>
            <a:endParaRPr lang="hr-HR" sz="2800" b="1" dirty="0" smtClean="0">
              <a:solidFill>
                <a:schemeClr val="bg1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r-HR" sz="2800" dirty="0" smtClean="0">
                <a:solidFill>
                  <a:schemeClr val="bg1"/>
                </a:solidFill>
              </a:rPr>
              <a:t>Pogledaj videozapise na dnu stranice. Obrati pažnju na glavne dijelove stroja!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r-HR" sz="2800" dirty="0" smtClean="0">
                <a:solidFill>
                  <a:schemeClr val="bg1"/>
                </a:solidFill>
              </a:rPr>
              <a:t>Pažljivo prouči slajdove prezentacije te riješi kviz u aplikaciji                ! </a:t>
            </a:r>
            <a:r>
              <a:rPr lang="hr-HR" sz="1600" dirty="0" smtClean="0">
                <a:solidFill>
                  <a:schemeClr val="bg1"/>
                </a:solidFill>
                <a:hlinkClick r:id="rId8"/>
              </a:rPr>
              <a:t>https://quizizz.com/join/quiz/5e7a3ed12d1d6e0020f70dcb/start?from=soloLinkShare&amp;referrer=5dd5522b98187e001c110c11</a:t>
            </a:r>
            <a:endParaRPr lang="hr-HR" sz="1600" dirty="0" smtClean="0">
              <a:solidFill>
                <a:schemeClr val="bg1"/>
              </a:solidFill>
            </a:endParaRPr>
          </a:p>
        </p:txBody>
      </p:sp>
      <p:pic>
        <p:nvPicPr>
          <p:cNvPr id="2054" name="Picture 6" descr="https://cf.quizizz.com/img/quizizz_logos/white-brandmark-600x16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331" y="3325163"/>
            <a:ext cx="1201738" cy="32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zervirano mjesto slike 10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2417" r="1241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4124" y="359999"/>
            <a:ext cx="4416588" cy="5321927"/>
          </a:xfrm>
        </p:spPr>
        <p:txBody>
          <a:bodyPr rtlCol="0"/>
          <a:lstStyle/>
          <a:p>
            <a:pPr algn="l" rtl="0">
              <a:lnSpc>
                <a:spcPct val="100000"/>
              </a:lnSpc>
            </a:pPr>
            <a:r>
              <a:rPr lang="hr-HR" sz="4000" noProof="1" smtClean="0"/>
              <a:t>Ishodi učenja nastavne jedinice:</a:t>
            </a:r>
            <a:br>
              <a:rPr lang="hr-HR" sz="4000" noProof="1" smtClean="0"/>
            </a:br>
            <a:r>
              <a:rPr lang="hr-HR" noProof="1" smtClean="0"/>
              <a:t/>
            </a:r>
            <a:br>
              <a:rPr lang="hr-HR" noProof="1" smtClean="0"/>
            </a:br>
            <a:r>
              <a:rPr lang="hr-HR" noProof="1" smtClean="0"/>
              <a:t/>
            </a:r>
            <a:br>
              <a:rPr lang="hr-HR" noProof="1" smtClean="0"/>
            </a:br>
            <a:r>
              <a:rPr lang="hr-HR" noProof="1" smtClean="0"/>
              <a:t/>
            </a:r>
            <a:br>
              <a:rPr lang="hr-HR" noProof="1" smtClean="0"/>
            </a:br>
            <a:r>
              <a:rPr lang="hr-HR" noProof="1"/>
              <a:t/>
            </a:r>
            <a:br>
              <a:rPr lang="hr-HR" noProof="1"/>
            </a:br>
            <a:endParaRPr lang="hr-HR" sz="1800" noProof="1"/>
          </a:p>
        </p:txBody>
      </p:sp>
      <p:sp>
        <p:nvSpPr>
          <p:cNvPr id="4" name="Podnaslov 3">
            <a:extLst>
              <a:ext uri="{FF2B5EF4-FFF2-40B4-BE49-F238E27FC236}">
                <a16:creationId xmlns:a16="http://schemas.microsoft.com/office/drawing/2014/main" xmlns="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44124" y="5764734"/>
            <a:ext cx="4416587" cy="816075"/>
          </a:xfrm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rtlCol="0"/>
          <a:lstStyle/>
          <a:p>
            <a:pPr rtl="0"/>
            <a:r>
              <a:rPr lang="hr-HR" noProof="1" smtClean="0"/>
              <a:t>CNC tehnologije u izradi namještaja</a:t>
            </a:r>
          </a:p>
          <a:p>
            <a:pPr rtl="0"/>
            <a:r>
              <a:rPr lang="hr-HR" noProof="1" smtClean="0"/>
              <a:t>Drvodjeljski tehničar-dizajner, 4. god.</a:t>
            </a:r>
            <a:endParaRPr lang="hr-HR" noProof="1"/>
          </a:p>
        </p:txBody>
      </p:sp>
      <p:sp>
        <p:nvSpPr>
          <p:cNvPr id="8" name="TekstniOkvir 7"/>
          <p:cNvSpPr txBox="1"/>
          <p:nvPr/>
        </p:nvSpPr>
        <p:spPr>
          <a:xfrm>
            <a:off x="506624" y="3054063"/>
            <a:ext cx="636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noProof="1" smtClean="0">
                <a:solidFill>
                  <a:srgbClr val="FFFFFF">
                    <a:lumMod val="75000"/>
                  </a:srgbClr>
                </a:solidFill>
              </a:rPr>
              <a:t>ISHODI UČENJA : </a:t>
            </a:r>
            <a:r>
              <a:rPr lang="hr-HR" b="1" dirty="0" smtClean="0"/>
              <a:t> </a:t>
            </a:r>
            <a:endParaRPr lang="hr-HR" b="1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7344124" y="3020962"/>
            <a:ext cx="44165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noProof="1" smtClean="0">
                <a:solidFill>
                  <a:srgbClr val="FFFFFF"/>
                </a:solidFill>
                <a:latin typeface="Cambria" panose="02040503050406030204" pitchFamily="18" charset="0"/>
                <a:ea typeface="+mj-ea"/>
                <a:cs typeface="+mj-cs"/>
              </a:rPr>
              <a:t>razlikovati </a:t>
            </a:r>
            <a:r>
              <a:rPr lang="hr-HR" sz="2000" noProof="1">
                <a:solidFill>
                  <a:srgbClr val="FFFFFF"/>
                </a:solidFill>
                <a:latin typeface="Cambria" panose="02040503050406030204" pitchFamily="18" charset="0"/>
                <a:ea typeface="+mj-ea"/>
                <a:cs typeface="+mj-cs"/>
              </a:rPr>
              <a:t>vrste strojeva za oblaganje rubova </a:t>
            </a:r>
            <a:r>
              <a:rPr lang="hr-HR" sz="2000" noProof="1" smtClean="0">
                <a:solidFill>
                  <a:srgbClr val="FFFFFF"/>
                </a:solidFill>
                <a:latin typeface="Cambria" panose="02040503050406030204" pitchFamily="18" charset="0"/>
                <a:ea typeface="+mj-ea"/>
                <a:cs typeface="+mj-cs"/>
              </a:rPr>
              <a:t>ploča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noProof="1" smtClean="0">
                <a:solidFill>
                  <a:srgbClr val="FFFFFF"/>
                </a:solidFill>
                <a:latin typeface="Cambria" panose="02040503050406030204" pitchFamily="18" charset="0"/>
                <a:ea typeface="+mj-ea"/>
                <a:cs typeface="+mj-cs"/>
              </a:rPr>
              <a:t>prepoznati </a:t>
            </a:r>
            <a:r>
              <a:rPr lang="hr-HR" sz="2000" noProof="1">
                <a:solidFill>
                  <a:srgbClr val="FFFFFF"/>
                </a:solidFill>
                <a:latin typeface="Cambria" panose="02040503050406030204" pitchFamily="18" charset="0"/>
                <a:ea typeface="+mj-ea"/>
                <a:cs typeface="+mj-cs"/>
              </a:rPr>
              <a:t>osnovne dijelove CNC stroja za oblaganje rubova </a:t>
            </a:r>
            <a:r>
              <a:rPr lang="hr-HR" sz="2000" noProof="1" smtClean="0">
                <a:solidFill>
                  <a:srgbClr val="FFFFFF"/>
                </a:solidFill>
                <a:latin typeface="Cambria" panose="02040503050406030204" pitchFamily="18" charset="0"/>
                <a:ea typeface="+mj-ea"/>
                <a:cs typeface="+mj-cs"/>
              </a:rPr>
              <a:t>ploča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noProof="1" smtClean="0">
                <a:solidFill>
                  <a:srgbClr val="FFFFFF"/>
                </a:solidFill>
                <a:latin typeface="Cambria" panose="02040503050406030204" pitchFamily="18" charset="0"/>
                <a:ea typeface="+mj-ea"/>
                <a:cs typeface="+mj-cs"/>
              </a:rPr>
              <a:t>opisati </a:t>
            </a:r>
            <a:r>
              <a:rPr lang="hr-HR" sz="2000" noProof="1">
                <a:solidFill>
                  <a:srgbClr val="FFFFFF"/>
                </a:solidFill>
                <a:latin typeface="Cambria" panose="02040503050406030204" pitchFamily="18" charset="0"/>
                <a:ea typeface="+mj-ea"/>
                <a:cs typeface="+mj-cs"/>
              </a:rPr>
              <a:t>funkciju pojedinih jedinica/agregata CNC stroja za oblaganje rubova ploča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11685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slov 24">
            <a:extLst>
              <a:ext uri="{FF2B5EF4-FFF2-40B4-BE49-F238E27FC236}">
                <a16:creationId xmlns:a16="http://schemas.microsoft.com/office/drawing/2014/main" xmlns="" id="{66EEB513-467F-4991-82EC-AD68FC13249F}"/>
              </a:ext>
            </a:extLst>
          </p:cNvPr>
          <p:cNvSpPr txBox="1">
            <a:spLocks/>
          </p:cNvSpPr>
          <p:nvPr/>
        </p:nvSpPr>
        <p:spPr>
          <a:xfrm>
            <a:off x="5980114" y="1641887"/>
            <a:ext cx="5587886" cy="353018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18000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noProof="1" smtClean="0"/>
              <a:t> </a:t>
            </a:r>
            <a:endParaRPr lang="hr-HR" noProof="1"/>
          </a:p>
        </p:txBody>
      </p:sp>
      <p:pic>
        <p:nvPicPr>
          <p:cNvPr id="8" name="Rezervirano mjesto za sliku 7" descr="Arhitektura apstraktnog poligona" title="Arhitektura apstraktnog poligona">
            <a:extLst>
              <a:ext uri="{FF2B5EF4-FFF2-40B4-BE49-F238E27FC236}">
                <a16:creationId xmlns:a16="http://schemas.microsoft.com/office/drawing/2014/main" xmlns="" id="{7FF3C627-08E1-4680-A166-134CAC4F434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4000" y="147229"/>
            <a:ext cx="5280100" cy="6053696"/>
          </a:xfr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007" y="1641887"/>
            <a:ext cx="4840085" cy="1626013"/>
          </a:xfrm>
        </p:spPr>
        <p:txBody>
          <a:bodyPr rtlCol="0"/>
          <a:lstStyle/>
          <a:p>
            <a:pPr rtl="0"/>
            <a:r>
              <a:rPr lang="hr-HR" noProof="1" smtClean="0"/>
              <a:t>Izvori:</a:t>
            </a:r>
            <a:endParaRPr lang="hr-HR" noProof="1"/>
          </a:p>
        </p:txBody>
      </p:sp>
      <p:sp>
        <p:nvSpPr>
          <p:cNvPr id="13" name="Rezervirano mjesto za sadržaj 12">
            <a:extLst>
              <a:ext uri="{FF2B5EF4-FFF2-40B4-BE49-F238E27FC236}">
                <a16:creationId xmlns:a16="http://schemas.microsoft.com/office/drawing/2014/main" xmlns="" id="{B3B7D2F0-D16B-4916-87C1-9B29D9E765C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96000" y="147229"/>
            <a:ext cx="5472000" cy="5558758"/>
          </a:xfrm>
        </p:spPr>
        <p:txBody>
          <a:bodyPr rtlCol="0"/>
          <a:lstStyle/>
          <a:p>
            <a:r>
              <a:rPr lang="hr-HR" u="sng" dirty="0">
                <a:hlinkClick r:id="rId4"/>
              </a:rPr>
              <a:t>https://www.raproducts.com/blog/wp-content/uploads/2019/03/Laser-Edge-Banding_f.jpg</a:t>
            </a:r>
            <a:endParaRPr lang="hr-HR" dirty="0"/>
          </a:p>
          <a:p>
            <a:r>
              <a:rPr lang="hr-HR" u="sng" dirty="0">
                <a:hlinkClick r:id="rId5"/>
              </a:rPr>
              <a:t>https://</a:t>
            </a:r>
            <a:r>
              <a:rPr lang="hr-HR" u="sng" dirty="0" smtClean="0">
                <a:hlinkClick r:id="rId5"/>
              </a:rPr>
              <a:t>s3files.core77.com/blog/images/492661_81_53550_U6yWWyDFI.jpg</a:t>
            </a:r>
            <a:endParaRPr lang="hr-HR" u="sng" dirty="0" smtClean="0"/>
          </a:p>
          <a:p>
            <a:r>
              <a:rPr lang="hr-HR" dirty="0">
                <a:hlinkClick r:id="rId6"/>
              </a:rPr>
              <a:t>https://www.stuermer-machines.com/wood-working/woodworking-machinery-edge-banding-machines/casadei-flexa-27-rma8-5222701/#</a:t>
            </a:r>
            <a:r>
              <a:rPr lang="hr-HR" dirty="0" smtClean="0">
                <a:hlinkClick r:id="rId6"/>
              </a:rPr>
              <a:t>stp-product-rel-tools-assets</a:t>
            </a:r>
            <a:endParaRPr lang="hr-HR" dirty="0" smtClean="0"/>
          </a:p>
          <a:p>
            <a:r>
              <a:rPr lang="hr-HR" dirty="0">
                <a:hlinkClick r:id="rId7"/>
              </a:rPr>
              <a:t>https://</a:t>
            </a:r>
            <a:r>
              <a:rPr lang="hr-HR" dirty="0" smtClean="0">
                <a:hlinkClick r:id="rId7"/>
              </a:rPr>
              <a:t>www.casadeibusellato.com/en/products/edgebanders.c8593/automatic-edgebanders.8594/flexa-27.8599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 rtl="0">
              <a:buNone/>
            </a:pPr>
            <a:endParaRPr lang="hr-HR" noProof="1"/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White"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 rtl="0"/>
              <a:t>20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258115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zervirano mjesto za sliku 16" descr="Brzo kretanje kroz zakrivljeni tunel" title="Brzo kretanje kroz zakrivljeni tunel">
            <a:extLst>
              <a:ext uri="{FF2B5EF4-FFF2-40B4-BE49-F238E27FC236}">
                <a16:creationId xmlns:a16="http://schemas.microsoft.com/office/drawing/2014/main" xmlns="" id="{8F627737-7D1C-4923-A8FA-20DF09D0A2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3" b="23"/>
          <a:stretch>
            <a:fillRect/>
          </a:stretch>
        </p:blipFill>
        <p:spPr/>
      </p:pic>
      <p:sp>
        <p:nvSpPr>
          <p:cNvPr id="13" name="Naslov 12">
            <a:extLst>
              <a:ext uri="{FF2B5EF4-FFF2-40B4-BE49-F238E27FC236}">
                <a16:creationId xmlns:a16="http://schemas.microsoft.com/office/drawing/2014/main" xmlns="" id="{0C7833EF-F2FC-4C18-9E89-7491D88CF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5412" y="343713"/>
            <a:ext cx="4416588" cy="4716572"/>
          </a:xfrm>
        </p:spPr>
        <p:txBody>
          <a:bodyPr rtlCol="0"/>
          <a:lstStyle/>
          <a:p>
            <a:pPr rtl="0"/>
            <a:r>
              <a:rPr lang="hr-HR" sz="9600" noProof="1" smtClean="0"/>
              <a:t>Hvala!</a:t>
            </a:r>
            <a:endParaRPr lang="hr-HR" sz="9600" noProof="1"/>
          </a:p>
        </p:txBody>
      </p:sp>
      <p:sp>
        <p:nvSpPr>
          <p:cNvPr id="14" name="dizajnerska kutija">
            <a:extLst>
              <a:ext uri="{FF2B5EF4-FFF2-40B4-BE49-F238E27FC236}">
                <a16:creationId xmlns:a16="http://schemas.microsoft.com/office/drawing/2014/main" xmlns="" id="{C9AEF562-1B88-4933-832C-6BD075D10A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r-HR" noProof="1"/>
              <a:t>Lucija Galić</a:t>
            </a:r>
          </a:p>
        </p:txBody>
      </p:sp>
      <p:sp>
        <p:nvSpPr>
          <p:cNvPr id="41" name="Rezervirano mjesto za tekst 40">
            <a:extLst>
              <a:ext uri="{FF2B5EF4-FFF2-40B4-BE49-F238E27FC236}">
                <a16:creationId xmlns:a16="http://schemas.microsoft.com/office/drawing/2014/main" xmlns="" id="{07F99F3B-CCC1-4F7C-AFCC-BA449F64DB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hr-HR" noProof="1" smtClean="0"/>
              <a:t>Stjepan Ostroški</a:t>
            </a:r>
            <a:endParaRPr lang="hr-HR" noProof="1"/>
          </a:p>
        </p:txBody>
      </p:sp>
      <p:pic>
        <p:nvPicPr>
          <p:cNvPr id="8" name="Grafika 7" descr="Korisnik" title="Ikona – ime i prezime izlagača">
            <a:extLst>
              <a:ext uri="{FF2B5EF4-FFF2-40B4-BE49-F238E27FC236}">
                <a16:creationId xmlns:a16="http://schemas.microsoft.com/office/drawing/2014/main" xmlns="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 bwMode="ltGray">
          <a:xfrm>
            <a:off x="11498343" y="5262266"/>
            <a:ext cx="180909" cy="180909"/>
          </a:xfrm>
          <a:prstGeom prst="rect">
            <a:avLst/>
          </a:prstGeom>
        </p:spPr>
      </p:pic>
      <p:sp>
        <p:nvSpPr>
          <p:cNvPr id="5" name="Rezervirano mjesto za tekst 4">
            <a:extLst>
              <a:ext uri="{FF2B5EF4-FFF2-40B4-BE49-F238E27FC236}">
                <a16:creationId xmlns:a16="http://schemas.microsoft.com/office/drawing/2014/main" xmlns="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hr-HR" noProof="1" smtClean="0"/>
              <a:t>098 476 814</a:t>
            </a:r>
            <a:endParaRPr lang="hr-HR" noProof="1"/>
          </a:p>
        </p:txBody>
      </p:sp>
      <p:pic>
        <p:nvPicPr>
          <p:cNvPr id="10" name="Grafika 9" descr="Pametni telefon" title="Ikona – izlagačev broj telefona">
            <a:extLst>
              <a:ext uri="{FF2B5EF4-FFF2-40B4-BE49-F238E27FC236}">
                <a16:creationId xmlns:a16="http://schemas.microsoft.com/office/drawing/2014/main" xmlns="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 bwMode="ltGray">
          <a:xfrm>
            <a:off x="11498343" y="5533246"/>
            <a:ext cx="180909" cy="180909"/>
          </a:xfrm>
          <a:prstGeom prst="rect">
            <a:avLst/>
          </a:prstGeom>
        </p:spPr>
      </p:pic>
      <p:sp>
        <p:nvSpPr>
          <p:cNvPr id="6" name="Rezervirano mjesto za tekst 5">
            <a:extLst>
              <a:ext uri="{FF2B5EF4-FFF2-40B4-BE49-F238E27FC236}">
                <a16:creationId xmlns:a16="http://schemas.microsoft.com/office/drawing/2014/main" xmlns="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hr-HR" noProof="1" smtClean="0"/>
              <a:t>stjepan.ostroski@gmail.com</a:t>
            </a:r>
            <a:endParaRPr lang="hr-HR" noProof="1"/>
          </a:p>
          <a:p>
            <a:pPr rtl="0"/>
            <a:endParaRPr lang="hr-HR" noProof="1"/>
          </a:p>
        </p:txBody>
      </p:sp>
      <p:pic>
        <p:nvPicPr>
          <p:cNvPr id="9" name="Grafika 8" descr="Omotnica" title="Ikona adrese e-pošte izlagača">
            <a:extLst>
              <a:ext uri="{FF2B5EF4-FFF2-40B4-BE49-F238E27FC236}">
                <a16:creationId xmlns:a16="http://schemas.microsoft.com/office/drawing/2014/main" xmlns="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 bwMode="ltGray">
          <a:xfrm>
            <a:off x="11498343" y="5804226"/>
            <a:ext cx="180909" cy="180909"/>
          </a:xfrm>
          <a:prstGeom prst="rect">
            <a:avLst/>
          </a:prstGeom>
        </p:spPr>
      </p:pic>
      <p:sp>
        <p:nvSpPr>
          <p:cNvPr id="16" name="Rezervirano mjesto za tekst 15">
            <a:extLst>
              <a:ext uri="{FF2B5EF4-FFF2-40B4-BE49-F238E27FC236}">
                <a16:creationId xmlns:a16="http://schemas.microsoft.com/office/drawing/2014/main" xmlns="" id="{F73EDC26-15F7-41F7-8D1D-E36AFD8FA7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hr-HR" noProof="1" smtClean="0"/>
              <a:t>www.sss-vz.hr</a:t>
            </a:r>
            <a:endParaRPr lang="hr-HR" noProof="1"/>
          </a:p>
        </p:txBody>
      </p:sp>
      <p:pic>
        <p:nvPicPr>
          <p:cNvPr id="11" name="Grafika 10" descr="Veza">
            <a:extLst>
              <a:ext uri="{FF2B5EF4-FFF2-40B4-BE49-F238E27FC236}">
                <a16:creationId xmlns:a16="http://schemas.microsoft.com/office/drawing/2014/main" xmlns="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 bwMode="ltGray">
          <a:xfrm>
            <a:off x="11487646" y="6075206"/>
            <a:ext cx="202303" cy="20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98" y="1076534"/>
            <a:ext cx="11245425" cy="753181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hr-HR" noProof="1" smtClean="0"/>
              <a:t>Vrste strojeva za oblaganje rubova ploča:</a:t>
            </a:r>
            <a:endParaRPr lang="hr-HR" noProof="1"/>
          </a:p>
        </p:txBody>
      </p:sp>
      <p:sp>
        <p:nvSpPr>
          <p:cNvPr id="4" name="Rezervirano mjesto za tekst 3">
            <a:extLst>
              <a:ext uri="{FF2B5EF4-FFF2-40B4-BE49-F238E27FC236}">
                <a16:creationId xmlns:a16="http://schemas.microsoft.com/office/drawing/2014/main" xmlns="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99" y="1261241"/>
            <a:ext cx="11245425" cy="383768"/>
          </a:xfrm>
        </p:spPr>
        <p:txBody>
          <a:bodyPr rtlCol="0"/>
          <a:lstStyle/>
          <a:p>
            <a:pPr rtl="0"/>
            <a:r>
              <a:rPr lang="hr-HR" noProof="1" smtClean="0"/>
              <a:t>1. Za oblaganje ravnih rubova (CNC - upravljanje)</a:t>
            </a:r>
            <a:endParaRPr lang="hr-HR" noProof="1"/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xmlns="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 bwMode="grayWhite">
          <a:xfrm>
            <a:off x="11677425" y="6322399"/>
            <a:ext cx="370575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hr-HR" noProof="1" smtClean="0"/>
              <a:pPr rtl="0"/>
              <a:t>3</a:t>
            </a:fld>
            <a:endParaRPr lang="hr-HR" noProof="1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000" y="2066019"/>
            <a:ext cx="5575425" cy="3979460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066019"/>
            <a:ext cx="5557754" cy="397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1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" y="1169662"/>
            <a:ext cx="10483374" cy="711652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hr-HR" noProof="1" smtClean="0"/>
              <a:t>Vrste strojeva za oblaganje rubova ploča:</a:t>
            </a:r>
            <a:endParaRPr lang="hr-HR" noProof="1"/>
          </a:p>
        </p:txBody>
      </p:sp>
      <p:sp>
        <p:nvSpPr>
          <p:cNvPr id="4" name="Rezervirano mjesto za tekst 3">
            <a:extLst>
              <a:ext uri="{FF2B5EF4-FFF2-40B4-BE49-F238E27FC236}">
                <a16:creationId xmlns:a16="http://schemas.microsoft.com/office/drawing/2014/main" xmlns="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355834"/>
            <a:ext cx="10603862" cy="427095"/>
          </a:xfrm>
        </p:spPr>
        <p:txBody>
          <a:bodyPr rtlCol="0"/>
          <a:lstStyle/>
          <a:p>
            <a:r>
              <a:rPr lang="hr-HR" noProof="1"/>
              <a:t>2. </a:t>
            </a:r>
            <a:r>
              <a:rPr lang="hr-HR" noProof="1" smtClean="0"/>
              <a:t>Za oblaganje ravnih i krivolinijski </a:t>
            </a:r>
            <a:r>
              <a:rPr lang="hr-HR" noProof="1"/>
              <a:t>obrađenih </a:t>
            </a:r>
            <a:r>
              <a:rPr lang="hr-HR" noProof="1" smtClean="0"/>
              <a:t>rubova (ručno upravljanje)</a:t>
            </a:r>
            <a:endParaRPr lang="hr-HR" noProof="1"/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xmlns="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 bwMode="grayWhite">
          <a:xfrm>
            <a:off x="11677425" y="6322399"/>
            <a:ext cx="370575" cy="365125"/>
          </a:xfrm>
        </p:spPr>
        <p:txBody>
          <a:bodyPr rtlCol="0"/>
          <a:lstStyle/>
          <a:p>
            <a:fld id="{19B51A1E-902D-48AF-9020-955120F399B6}" type="slidenum">
              <a:rPr lang="hr-HR" noProof="1" smtClean="0">
                <a:solidFill>
                  <a:srgbClr val="FFFFFF"/>
                </a:solidFill>
              </a:rPr>
              <a:pPr/>
              <a:t>4</a:t>
            </a:fld>
            <a:endParaRPr lang="hr-HR" noProof="1">
              <a:solidFill>
                <a:srgbClr val="FFFFFF"/>
              </a:solidFill>
            </a:endParaRPr>
          </a:p>
        </p:txBody>
      </p:sp>
      <p:pic>
        <p:nvPicPr>
          <p:cNvPr id="12" name="Rezervirano mjesto sadržaja 11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32000" y="2186976"/>
            <a:ext cx="4108469" cy="4108469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098" y="2213928"/>
            <a:ext cx="6122276" cy="408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9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zervirano mjesto za sliku 8" descr="Struktura ploče na kojoj ništa nije zapisano" title="Struktura ploče na kojoj ništa nije zapisano">
            <a:extLst>
              <a:ext uri="{FF2B5EF4-FFF2-40B4-BE49-F238E27FC236}">
                <a16:creationId xmlns:a16="http://schemas.microsoft.com/office/drawing/2014/main" xmlns="" id="{7995DD33-258D-4E3B-8A80-CB864DD5F3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6853" y="144000"/>
            <a:ext cx="11899494" cy="6060155"/>
          </a:xfrm>
        </p:spPr>
      </p:pic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xmlns="" id="{BDD5A594-D852-43BB-B591-E9D9027253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White"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 rtl="0"/>
              <a:t>5</a:t>
            </a:fld>
            <a:endParaRPr lang="hr-HR" noProof="1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6" y="291167"/>
            <a:ext cx="6751714" cy="3709333"/>
          </a:xfrm>
          <a:prstGeom prst="rect">
            <a:avLst/>
          </a:prstGeom>
        </p:spPr>
      </p:pic>
      <p:sp>
        <p:nvSpPr>
          <p:cNvPr id="12" name="Podnaslov 3">
            <a:extLst>
              <a:ext uri="{FF2B5EF4-FFF2-40B4-BE49-F238E27FC236}">
                <a16:creationId xmlns:a16="http://schemas.microsoft.com/office/drawing/2014/main" xmlns="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746" y="4000501"/>
            <a:ext cx="6751714" cy="814388"/>
          </a:xfrm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rtlCol="0" anchor="ctr"/>
          <a:lstStyle/>
          <a:p>
            <a:pPr algn="l" rtl="0"/>
            <a:r>
              <a:rPr lang="hr-HR" noProof="1"/>
              <a:t> </a:t>
            </a:r>
            <a:r>
              <a:rPr lang="hr-HR" noProof="1" smtClean="0"/>
              <a:t>  </a:t>
            </a:r>
            <a:r>
              <a:rPr lang="hr-HR" sz="4000" b="1" noProof="1" smtClean="0"/>
              <a:t>CASADEI FLEXA 27A - RMA8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8030" y="3030752"/>
            <a:ext cx="5704682" cy="2753885"/>
          </a:xfrm>
        </p:spPr>
        <p:txBody>
          <a:bodyPr rtlCol="0"/>
          <a:lstStyle/>
          <a:p>
            <a:pPr rtl="0"/>
            <a:r>
              <a:rPr lang="hr-HR" noProof="1" smtClean="0"/>
              <a:t/>
            </a:r>
            <a:br>
              <a:rPr lang="hr-HR" noProof="1" smtClean="0"/>
            </a:br>
            <a:endParaRPr lang="hr-HR" noProof="1"/>
          </a:p>
        </p:txBody>
      </p:sp>
      <p:sp>
        <p:nvSpPr>
          <p:cNvPr id="15" name="Pravokutnik 14"/>
          <p:cNvSpPr/>
          <p:nvPr/>
        </p:nvSpPr>
        <p:spPr>
          <a:xfrm>
            <a:off x="6779729" y="3656971"/>
            <a:ext cx="4673406" cy="150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500" noProof="1">
                <a:solidFill>
                  <a:srgbClr val="FFFFFF"/>
                </a:solidFill>
                <a:latin typeface="Cambria" panose="02040503050406030204" pitchFamily="18" charset="0"/>
                <a:ea typeface="+mj-ea"/>
                <a:cs typeface="+mj-cs"/>
              </a:rPr>
              <a:t>Opis CNC stroja za oblaganje rubova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291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38" y="1937374"/>
            <a:ext cx="6170062" cy="2877514"/>
          </a:xfrm>
          <a:prstGeom prst="rect">
            <a:avLst/>
          </a:prstGeo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738" y="2023668"/>
            <a:ext cx="6170062" cy="29340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sz="2800" dirty="0" smtClean="0"/>
              <a:t>Podesivi položaj prema ergonomiji operatera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2800" u="sng" dirty="0"/>
              <a:t>U</a:t>
            </a:r>
            <a:r>
              <a:rPr lang="hr-HR" sz="2800" u="sng" dirty="0" smtClean="0"/>
              <a:t>pravljanje </a:t>
            </a:r>
            <a:r>
              <a:rPr lang="hr-HR" sz="2800" u="sng" dirty="0"/>
              <a:t>sa agregatima </a:t>
            </a:r>
            <a:r>
              <a:rPr lang="hr-HR" sz="2800" u="sng" dirty="0" smtClean="0"/>
              <a:t>(uključivanje </a:t>
            </a:r>
            <a:r>
              <a:rPr lang="hr-HR" sz="2800" u="sng" dirty="0"/>
              <a:t>i isključivanje </a:t>
            </a:r>
            <a:r>
              <a:rPr lang="hr-HR" sz="2800" u="sng" dirty="0" smtClean="0"/>
              <a:t>istih)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800" dirty="0" smtClean="0"/>
              <a:t>Jednostavna </a:t>
            </a:r>
            <a:r>
              <a:rPr lang="pl-PL" sz="2800" dirty="0"/>
              <a:t>dijagnostika u slučaju zastoja</a:t>
            </a:r>
            <a:endParaRPr lang="hr-HR" sz="2800" dirty="0" smtClean="0"/>
          </a:p>
          <a:p>
            <a:pPr>
              <a:buFont typeface="Wingdings" panose="05000000000000000000" pitchFamily="2" charset="2"/>
              <a:buChar char="ü"/>
            </a:pPr>
            <a:endParaRPr lang="hr-HR" sz="2800" dirty="0" smtClean="0"/>
          </a:p>
          <a:p>
            <a:pPr>
              <a:buFont typeface="Wingdings" panose="05000000000000000000" pitchFamily="2" charset="2"/>
              <a:buChar char="ü"/>
            </a:pPr>
            <a:endParaRPr lang="hr-HR" sz="2800" dirty="0" smtClean="0"/>
          </a:p>
          <a:p>
            <a:endParaRPr lang="hr-HR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100" y="1937374"/>
            <a:ext cx="4385025" cy="4385025"/>
          </a:xfrm>
          <a:prstGeom prst="rect">
            <a:avLst/>
          </a:prstGeom>
        </p:spPr>
      </p:pic>
      <p:sp>
        <p:nvSpPr>
          <p:cNvPr id="7" name="Rezervirano mjesto broja slajda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hr-HR" noProof="1" smtClean="0"/>
              <a:pPr rtl="0"/>
              <a:t>6</a:t>
            </a:fld>
            <a:endParaRPr lang="hr-HR" noProof="1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1168200"/>
          </a:xfrm>
        </p:spPr>
        <p:txBody>
          <a:bodyPr/>
          <a:lstStyle/>
          <a:p>
            <a:pPr marL="266700" lvl="0" indent="-266700">
              <a:spcBef>
                <a:spcPts val="1000"/>
              </a:spcBef>
            </a:pPr>
            <a:r>
              <a:rPr lang="hr-HR" b="1" noProof="1">
                <a:solidFill>
                  <a:srgbClr val="FFFFFF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hr-HR" b="1" noProof="1" smtClean="0">
                <a:solidFill>
                  <a:srgbClr val="FFFFFF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1. UPRAVLJAČKA </a:t>
            </a:r>
            <a:r>
              <a:rPr lang="hr-HR" b="1" noProof="1">
                <a:solidFill>
                  <a:srgbClr val="FFFFFF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KUTIJA SA DODIRNIM PANELOM ZA </a:t>
            </a:r>
            <a:r>
              <a:rPr lang="hr-HR" b="1" noProof="1" smtClean="0">
                <a:solidFill>
                  <a:srgbClr val="FFFFFF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UPRAVLJANJE (TOUCH </a:t>
            </a:r>
            <a:r>
              <a:rPr lang="hr-HR" b="1" noProof="1">
                <a:solidFill>
                  <a:srgbClr val="FFFFFF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SCREEN)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8840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88" y="1750400"/>
            <a:ext cx="6170062" cy="2864464"/>
          </a:xfrm>
          <a:prstGeom prst="rect">
            <a:avLst/>
          </a:prstGeo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60588" y="1843886"/>
            <a:ext cx="6170062" cy="43850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sz="2800" dirty="0" smtClean="0"/>
              <a:t>Lančani transporter sa pločastim segmentima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2800" dirty="0" smtClean="0"/>
              <a:t>Segmenti obloženi gumom osiguravaju visoki koeficijent trenja i </a:t>
            </a:r>
            <a:r>
              <a:rPr lang="hr-HR" sz="2800" u="sng" dirty="0" smtClean="0"/>
              <a:t>stabilno vođenje ploče/</a:t>
            </a:r>
            <a:r>
              <a:rPr lang="hr-HR" sz="2800" u="sng" dirty="0" err="1" smtClean="0"/>
              <a:t>obradka</a:t>
            </a:r>
            <a:r>
              <a:rPr lang="hr-HR" sz="2800" u="sng" dirty="0" smtClean="0"/>
              <a:t> kroz stroj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2800" dirty="0" smtClean="0"/>
              <a:t>Brzina pomaka do 10m/min</a:t>
            </a:r>
          </a:p>
          <a:p>
            <a:pPr marL="0" indent="0">
              <a:buNone/>
            </a:pPr>
            <a:endParaRPr lang="hr-HR" sz="2800" dirty="0" smtClean="0"/>
          </a:p>
          <a:p>
            <a:pPr>
              <a:buFont typeface="Wingdings" panose="05000000000000000000" pitchFamily="2" charset="2"/>
              <a:buChar char="ü"/>
            </a:pPr>
            <a:endParaRPr lang="hr-HR" sz="2800" dirty="0" smtClean="0"/>
          </a:p>
          <a:p>
            <a:pPr>
              <a:buFont typeface="Wingdings" panose="05000000000000000000" pitchFamily="2" charset="2"/>
              <a:buChar char="ü"/>
            </a:pPr>
            <a:endParaRPr lang="hr-HR" sz="2800" dirty="0" smtClean="0"/>
          </a:p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hr-HR" noProof="1" smtClean="0">
                <a:solidFill>
                  <a:srgbClr val="FFFFFF"/>
                </a:solidFill>
              </a:rPr>
              <a:pPr/>
              <a:t>7</a:t>
            </a:fld>
            <a:endParaRPr lang="hr-HR" noProof="1">
              <a:solidFill>
                <a:srgbClr val="FFFFFF"/>
              </a:solidFill>
            </a:endParaRPr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1168200"/>
          </a:xfrm>
        </p:spPr>
        <p:txBody>
          <a:bodyPr/>
          <a:lstStyle/>
          <a:p>
            <a:pPr marL="266700" lvl="0" indent="-266700">
              <a:spcBef>
                <a:spcPts val="1000"/>
              </a:spcBef>
            </a:pPr>
            <a:r>
              <a:rPr lang="hr-HR" b="1" noProof="1">
                <a:solidFill>
                  <a:srgbClr val="FFFFFF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hr-HR" b="1" noProof="1" smtClean="0">
                <a:solidFill>
                  <a:srgbClr val="FFFFFF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2. TRANSPORTNA TRAKA </a:t>
            </a:r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124" y="1750399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4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75" y="1768787"/>
            <a:ext cx="4802435" cy="2755631"/>
          </a:xfrm>
          <a:prstGeom prst="rect">
            <a:avLst/>
          </a:prstGeo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74876" y="1919911"/>
            <a:ext cx="4625775" cy="45536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sz="2800" dirty="0" smtClean="0"/>
              <a:t>Smještena prije jedinice </a:t>
            </a:r>
            <a:r>
              <a:rPr lang="hr-HR" sz="2800" dirty="0"/>
              <a:t>za </a:t>
            </a:r>
            <a:r>
              <a:rPr lang="hr-HR" sz="2800" dirty="0" err="1" smtClean="0"/>
              <a:t>predglodanje</a:t>
            </a:r>
            <a:endParaRPr lang="hr-HR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r-HR" sz="2800" u="sng" dirty="0" smtClean="0"/>
              <a:t>Sprječava </a:t>
            </a:r>
            <a:r>
              <a:rPr lang="hr-HR" sz="2800" u="sng" dirty="0"/>
              <a:t>taloženje ljepila na gornju </a:t>
            </a:r>
            <a:r>
              <a:rPr lang="hr-HR" sz="2800" u="sng" dirty="0" smtClean="0"/>
              <a:t>i </a:t>
            </a:r>
            <a:r>
              <a:rPr lang="hr-HR" sz="2800" u="sng" dirty="0"/>
              <a:t>donju površinu ploče </a:t>
            </a:r>
            <a:r>
              <a:rPr lang="hr-HR" sz="2800" u="sng" dirty="0" smtClean="0"/>
              <a:t>te osigurava njezino savršeno </a:t>
            </a:r>
            <a:r>
              <a:rPr lang="hr-HR" sz="2800" u="sng" dirty="0"/>
              <a:t>čišćenje</a:t>
            </a:r>
          </a:p>
          <a:p>
            <a:pPr marL="0" indent="0">
              <a:buNone/>
            </a:pPr>
            <a:endParaRPr lang="hr-HR" sz="2800" dirty="0" smtClean="0"/>
          </a:p>
          <a:p>
            <a:pPr>
              <a:buFont typeface="Wingdings" panose="05000000000000000000" pitchFamily="2" charset="2"/>
              <a:buChar char="ü"/>
            </a:pPr>
            <a:endParaRPr lang="hr-HR" sz="2800" dirty="0" smtClean="0"/>
          </a:p>
          <a:p>
            <a:pPr>
              <a:buFont typeface="Wingdings" panose="05000000000000000000" pitchFamily="2" charset="2"/>
              <a:buChar char="ü"/>
            </a:pPr>
            <a:endParaRPr lang="hr-HR" sz="2800" dirty="0" smtClean="0"/>
          </a:p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hr-HR" noProof="1" smtClean="0">
                <a:solidFill>
                  <a:srgbClr val="FFFFFF"/>
                </a:solidFill>
              </a:rPr>
              <a:pPr/>
              <a:t>8</a:t>
            </a:fld>
            <a:endParaRPr lang="hr-HR" noProof="1">
              <a:solidFill>
                <a:srgbClr val="FFFFFF"/>
              </a:solidFill>
            </a:endParaRPr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1168200"/>
          </a:xfrm>
        </p:spPr>
        <p:txBody>
          <a:bodyPr/>
          <a:lstStyle/>
          <a:p>
            <a:pPr marL="266700" lvl="0" indent="-266700">
              <a:spcBef>
                <a:spcPts val="1000"/>
              </a:spcBef>
            </a:pPr>
            <a:r>
              <a:rPr lang="hr-HR" b="1" noProof="1">
                <a:solidFill>
                  <a:srgbClr val="FFFFFF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hr-HR" b="1" noProof="1" smtClean="0">
                <a:solidFill>
                  <a:srgbClr val="FFFFFF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3. JEDINICA ZA ŠPRICANJE ANTIADHEZIVA</a:t>
            </a:r>
            <a:endParaRPr lang="hr-HR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488" y="1768787"/>
            <a:ext cx="3026664" cy="456285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983" y="1759543"/>
            <a:ext cx="2999232" cy="456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4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38" y="1750398"/>
            <a:ext cx="5931722" cy="4136051"/>
          </a:xfrm>
          <a:prstGeom prst="rect">
            <a:avLst/>
          </a:prstGeo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738" y="1880224"/>
            <a:ext cx="6170062" cy="43850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sz="2800" dirty="0" smtClean="0"/>
              <a:t>Opremljena sa dva </a:t>
            </a:r>
            <a:r>
              <a:rPr lang="hr-HR" sz="2800" dirty="0" err="1" smtClean="0"/>
              <a:t>karbidna</a:t>
            </a:r>
            <a:r>
              <a:rPr lang="hr-HR" sz="2800" dirty="0" smtClean="0"/>
              <a:t> glodala za </a:t>
            </a:r>
            <a:r>
              <a:rPr lang="hr-HR" sz="2800" u="sng" dirty="0" smtClean="0"/>
              <a:t>glodanje rubova ploče prije </a:t>
            </a:r>
            <a:r>
              <a:rPr lang="hr-HR" sz="2800" u="sng" dirty="0" err="1" smtClean="0"/>
              <a:t>ljepljenja</a:t>
            </a:r>
            <a:r>
              <a:rPr lang="hr-HR" sz="2800" u="sng" dirty="0" smtClean="0"/>
              <a:t> rubne trake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2800" dirty="0" smtClean="0"/>
              <a:t>Dubina glodanja jednaka je debljini rubne trake koja će se </a:t>
            </a:r>
            <a:r>
              <a:rPr lang="hr-HR" sz="2800" dirty="0" err="1" smtClean="0"/>
              <a:t>ljepiti</a:t>
            </a:r>
            <a:endParaRPr lang="hr-HR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r-HR" sz="2800" dirty="0" smtClean="0"/>
              <a:t>Vremensko uključivanje glodala kako bi se izbjeglo odlamanje </a:t>
            </a:r>
            <a:r>
              <a:rPr lang="hr-HR" sz="2800" dirty="0" err="1" smtClean="0"/>
              <a:t>obradka</a:t>
            </a:r>
            <a:endParaRPr lang="hr-HR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r-HR" sz="2800" dirty="0" smtClean="0"/>
              <a:t>Puhalo za čišćenje </a:t>
            </a:r>
            <a:r>
              <a:rPr lang="hr-HR" sz="2800" dirty="0" err="1" smtClean="0"/>
              <a:t>obradka</a:t>
            </a:r>
            <a:r>
              <a:rPr lang="hr-HR" sz="2800" dirty="0" smtClean="0"/>
              <a:t> tijekom obrade sa vremenskim uključivanjem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sz="2800" dirty="0" smtClean="0"/>
          </a:p>
          <a:p>
            <a:pPr>
              <a:buFont typeface="Wingdings" panose="05000000000000000000" pitchFamily="2" charset="2"/>
              <a:buChar char="ü"/>
            </a:pPr>
            <a:endParaRPr lang="hr-HR" sz="2800" dirty="0" smtClean="0"/>
          </a:p>
          <a:p>
            <a:pPr>
              <a:buFont typeface="Wingdings" panose="05000000000000000000" pitchFamily="2" charset="2"/>
              <a:buChar char="ü"/>
            </a:pPr>
            <a:endParaRPr lang="hr-HR" sz="2800" dirty="0" smtClean="0"/>
          </a:p>
          <a:p>
            <a:pPr>
              <a:buFont typeface="Wingdings" panose="05000000000000000000" pitchFamily="2" charset="2"/>
              <a:buChar char="ü"/>
            </a:pPr>
            <a:endParaRPr lang="hr-HR" sz="2800" dirty="0" smtClean="0"/>
          </a:p>
          <a:p>
            <a:pPr>
              <a:buFont typeface="Wingdings" panose="05000000000000000000" pitchFamily="2" charset="2"/>
              <a:buChar char="ü"/>
            </a:pPr>
            <a:endParaRPr lang="hr-HR" sz="2800" dirty="0" smtClean="0"/>
          </a:p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hr-HR" noProof="1" smtClean="0">
                <a:solidFill>
                  <a:srgbClr val="FFFFFF"/>
                </a:solidFill>
              </a:rPr>
              <a:pPr/>
              <a:t>9</a:t>
            </a:fld>
            <a:endParaRPr lang="hr-HR" noProof="1">
              <a:solidFill>
                <a:srgbClr val="FFFFFF"/>
              </a:solidFill>
            </a:endParaRPr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1168200"/>
          </a:xfrm>
        </p:spPr>
        <p:txBody>
          <a:bodyPr/>
          <a:lstStyle/>
          <a:p>
            <a:pPr marL="266700" lvl="0" indent="-266700">
              <a:spcBef>
                <a:spcPts val="1000"/>
              </a:spcBef>
            </a:pPr>
            <a:r>
              <a:rPr lang="hr-HR" b="1" noProof="1">
                <a:solidFill>
                  <a:srgbClr val="FFFFFF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hr-HR" b="1" noProof="1" smtClean="0">
                <a:solidFill>
                  <a:srgbClr val="FFFFFF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4. JEDINICA ZA PREDGLODANJE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800" y="1750399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6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Custom 131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056AFF"/>
      </a:accent1>
      <a:accent2>
        <a:srgbClr val="FF391E"/>
      </a:accent2>
      <a:accent3>
        <a:srgbClr val="A1CC18"/>
      </a:accent3>
      <a:accent4>
        <a:srgbClr val="FFC000"/>
      </a:accent4>
      <a:accent5>
        <a:srgbClr val="1554B2"/>
      </a:accent5>
      <a:accent6>
        <a:srgbClr val="8BB20C"/>
      </a:accent6>
      <a:hlink>
        <a:srgbClr val="056AFF"/>
      </a:hlink>
      <a:folHlink>
        <a:srgbClr val="056AFF"/>
      </a:folHlink>
    </a:clrScheme>
    <a:fontScheme name="Custom 150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83186">
              <a:schemeClr val="tx1"/>
            </a:gs>
            <a:gs pos="0">
              <a:schemeClr val="accent1">
                <a:alpha val="50000"/>
              </a:schemeClr>
            </a:gs>
            <a:gs pos="46000">
              <a:schemeClr val="accent1">
                <a:lumMod val="50000"/>
                <a:alpha val="90000"/>
              </a:schemeClr>
            </a:gs>
          </a:gsLst>
          <a:lin ang="3600000" scaled="0"/>
        </a:gradFill>
      </a:spPr>
      <a:bodyPr vert="horz" lIns="72000" tIns="180000" rIns="180000" bIns="0" rtlCol="0" anchor="t">
        <a:noAutofit/>
      </a:bodyPr>
      <a:lstStyle>
        <a:defPPr algn="r">
          <a:lnSpc>
            <a:spcPts val="4700"/>
          </a:lnSpc>
          <a:spcBef>
            <a:spcPct val="0"/>
          </a:spcBef>
          <a:defRPr sz="4500">
            <a:solidFill>
              <a:schemeClr val="bg1"/>
            </a:solidFill>
            <a:latin typeface="Rockwell" panose="02060603020205020403" pitchFamily="18" charset="0"/>
            <a:ea typeface="+mj-ea"/>
            <a:cs typeface="+mj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5909759_TF00564740" id="{2FDEA8F2-10AE-4F08-80C4-A1F1982BD048}" vid="{465C3DF4-CE24-410B-BF24-2D66E56975A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94B36EA-CF11-40D0-93CA-F9002F3EA3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4D3619-0FAE-444B-BDB2-2354531561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35D37E-7F4E-4FAA-AEBF-D3016C5066C4}">
  <ds:schemaRefs>
    <ds:schemaRef ds:uri="http://purl.org/dc/terms/"/>
    <ds:schemaRef ds:uri="71af3243-3dd4-4a8d-8c0d-dd76da1f02a5"/>
    <ds:schemaRef ds:uri="16c05727-aa75-4e4a-9b5f-8a80a1165891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Prezentacija tamno drvo</Template>
  <TotalTime>0</TotalTime>
  <Words>634</Words>
  <Application>Microsoft Office PowerPoint</Application>
  <PresentationFormat>Široki zaslon</PresentationFormat>
  <Paragraphs>140</Paragraphs>
  <Slides>21</Slides>
  <Notes>10</Notes>
  <HiddenSlides>0</HiddenSlides>
  <MMClips>2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Times New Roman</vt:lpstr>
      <vt:lpstr>Wingdings</vt:lpstr>
      <vt:lpstr>Tema sustava Office</vt:lpstr>
      <vt:lpstr>Strojevi za oblaganje rubova ploča Datum objave sadržaja: 29.04.2020. </vt:lpstr>
      <vt:lpstr>Ishodi učenja nastavne jedinice:     </vt:lpstr>
      <vt:lpstr>Vrste strojeva za oblaganje rubova ploča:</vt:lpstr>
      <vt:lpstr>Vrste strojeva za oblaganje rubova ploča:</vt:lpstr>
      <vt:lpstr> </vt:lpstr>
      <vt:lpstr> 1. UPRAVLJAČKA KUTIJA SA DODIRNIM PANELOM ZA UPRAVLJANJE (TOUCH SCREEN) </vt:lpstr>
      <vt:lpstr> 2. TRANSPORTNA TRAKA </vt:lpstr>
      <vt:lpstr> 3. JEDINICA ZA ŠPRICANJE ANTIADHEZIVA</vt:lpstr>
      <vt:lpstr> 4. JEDINICA ZA PREDGLODANJE</vt:lpstr>
      <vt:lpstr> 5. JEDINICA ZA LJEPLJENJE RUBNE TRAKE</vt:lpstr>
      <vt:lpstr>6.  JEDINICA ZA  POPREČNO OBREZIVANJE RUBNE TRAKE </vt:lpstr>
      <vt:lpstr> 7. JEDINICA ZA ZAOKRUŽIVANJE UZDUŽNIH BRIDOVA </vt:lpstr>
      <vt:lpstr> 8. JEDINICA ZA ZAOKRUŽIVANJE VERTIKALNIH BRIDOVA (POSTFORMING)</vt:lpstr>
      <vt:lpstr> 9. JEDINICA ZA STRUGANJE RADIJUSA (CIKLING)</vt:lpstr>
      <vt:lpstr> 10. JEDINICA ZA RAVNO STRUGANJE VIŠKA LJEPILA</vt:lpstr>
      <vt:lpstr> 11. JEDINICA ZA POLIRANJE RUBOVA</vt:lpstr>
      <vt:lpstr>PONOVIMO!  </vt:lpstr>
      <vt:lpstr>PowerPointova prezentacija</vt:lpstr>
      <vt:lpstr>Vrednovanje</vt:lpstr>
      <vt:lpstr>Izvori:</vt:lpstr>
      <vt:lpstr>Hvala!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2020-03-23T16:51:28Z</dcterms:created>
  <dcterms:modified xsi:type="dcterms:W3CDTF">2023-08-16T08:53:25Z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