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2" r:id="rId5"/>
    <p:sldId id="318" r:id="rId6"/>
    <p:sldId id="300" r:id="rId7"/>
    <p:sldId id="319" r:id="rId8"/>
    <p:sldId id="329" r:id="rId9"/>
    <p:sldId id="320" r:id="rId10"/>
    <p:sldId id="321" r:id="rId11"/>
    <p:sldId id="322" r:id="rId12"/>
    <p:sldId id="323" r:id="rId13"/>
    <p:sldId id="324" r:id="rId14"/>
    <p:sldId id="325" r:id="rId15"/>
    <p:sldId id="328" r:id="rId16"/>
    <p:sldId id="326" r:id="rId17"/>
    <p:sldId id="327" r:id="rId18"/>
    <p:sldId id="298" r:id="rId19"/>
    <p:sldId id="283" r:id="rId20"/>
    <p:sldId id="296" r:id="rId21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574" autoAdjust="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31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1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1F0286-4BFD-402B-B3F6-DE03D928F186}" type="datetime1">
              <a:rPr lang="hr-HR" noProof="1" smtClean="0"/>
              <a:t>16.8.2023.</a:t>
            </a:fld>
            <a:endParaRPr lang="hr-HR" noProof="1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1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1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73A4612-346F-4628-AB07-2A0AE8BC8C7E}" type="datetime1">
              <a:rPr lang="hr-HR" noProof="1" dirty="0" smtClean="0"/>
              <a:t>16.8.2023.</a:t>
            </a:fld>
            <a:endParaRPr lang="hr-HR" noProof="1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1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1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581790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10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173763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11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33012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12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4269162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13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438503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14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225248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15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968934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16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93124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17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58850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2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84909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3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62000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4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376673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5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165441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6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5415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7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438029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8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32908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9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99886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901FAF19-EC05-4368-9C23-D1307429BBA4}"/>
              </a:ext>
            </a:extLst>
          </p:cNvPr>
          <p:cNvSpPr/>
          <p:nvPr userDrawn="1"/>
        </p:nvSpPr>
        <p:spPr>
          <a:xfrm>
            <a:off x="8266176" y="4754879"/>
            <a:ext cx="2450592" cy="1664327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E6296D70-8C54-475E-8440-66769A72C583}"/>
              </a:ext>
            </a:extLst>
          </p:cNvPr>
          <p:cNvSpPr/>
          <p:nvPr userDrawn="1"/>
        </p:nvSpPr>
        <p:spPr>
          <a:xfrm>
            <a:off x="11832336" y="1097280"/>
            <a:ext cx="144000" cy="5321927"/>
          </a:xfrm>
          <a:prstGeom prst="rect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3" name="Prostoručni oblik: Oblik 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1"/>
          </a:p>
        </p:txBody>
      </p:sp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Kliknite da biste uredili naslov prezentacije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xmlns="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xmlns="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8" name="Rezervirano mjesto za sadržaj 2">
            <a:extLst>
              <a:ext uri="{FF2B5EF4-FFF2-40B4-BE49-F238E27FC236}">
                <a16:creationId xmlns:a16="http://schemas.microsoft.com/office/drawing/2014/main" xmlns="" id="{D0F16635-76F3-45F7-9385-A99504D2B901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431999" y="1008000"/>
            <a:ext cx="11339999" cy="4881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xmlns="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xmlns="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9" name="Rezervirano mjesto za sadržaj 3">
            <a:extLst>
              <a:ext uri="{FF2B5EF4-FFF2-40B4-BE49-F238E27FC236}">
                <a16:creationId xmlns:a16="http://schemas.microsoft.com/office/drawing/2014/main" xmlns="" id="{70C8E421-28C0-4976-A17C-22789B6F3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008000"/>
            <a:ext cx="5505225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0" name="Rezervirano mjesto za sadržaj 2">
            <a:extLst>
              <a:ext uri="{FF2B5EF4-FFF2-40B4-BE49-F238E27FC236}">
                <a16:creationId xmlns:a16="http://schemas.microsoft.com/office/drawing/2014/main" xmlns="" id="{7AFEAA85-DD59-4B9B-B080-3368277EF65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5587800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xmlns="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xmlns="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12" name="Rezervirano mjesto za tekst 4">
            <a:extLst>
              <a:ext uri="{FF2B5EF4-FFF2-40B4-BE49-F238E27FC236}">
                <a16:creationId xmlns:a16="http://schemas.microsoft.com/office/drawing/2014/main" xmlns="" id="{1EAE3C73-B1A9-4A3B-8DD2-5A34920790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08000"/>
            <a:ext cx="5599800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13" name="Rezervirano mjesto za sadržaj 5">
            <a:extLst>
              <a:ext uri="{FF2B5EF4-FFF2-40B4-BE49-F238E27FC236}">
                <a16:creationId xmlns:a16="http://schemas.microsoft.com/office/drawing/2014/main" xmlns="" id="{53A52FEF-F917-4982-9855-43A0DF5DA6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975912"/>
            <a:ext cx="5599800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4" name="Rezervirano mjesto za tekst 2">
            <a:extLst>
              <a:ext uri="{FF2B5EF4-FFF2-40B4-BE49-F238E27FC236}">
                <a16:creationId xmlns:a16="http://schemas.microsoft.com/office/drawing/2014/main" xmlns="" id="{DC1CA8AB-B7BE-4C9F-9A0A-C849A35AA6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008000"/>
            <a:ext cx="55655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15" name="Rezervirano mjesto za sadržaj 3">
            <a:extLst>
              <a:ext uri="{FF2B5EF4-FFF2-40B4-BE49-F238E27FC236}">
                <a16:creationId xmlns:a16="http://schemas.microsoft.com/office/drawing/2014/main" xmlns="" id="{7B0DF164-9487-4D3F-BA7D-E273D7F5A2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975912"/>
            <a:ext cx="5565575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307921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Podnaslov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xmlns="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10" name="Rezervirano mjesto za sadržaj 2">
            <a:extLst>
              <a:ext uri="{FF2B5EF4-FFF2-40B4-BE49-F238E27FC236}">
                <a16:creationId xmlns:a16="http://schemas.microsoft.com/office/drawing/2014/main" xmlns="" id="{34E38C26-A932-4007-84B1-21C1D9744A76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30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2" name="Rezervirano mjesto za sadržaj 2">
            <a:extLst>
              <a:ext uri="{FF2B5EF4-FFF2-40B4-BE49-F238E27FC236}">
                <a16:creationId xmlns:a16="http://schemas.microsoft.com/office/drawing/2014/main" xmlns="" id="{FA87EF18-D404-4A92-BE37-7AC9B7223D51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817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stupa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slov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Podnaslov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3" name="Rezervirano mjesto za tekst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5" name="Rezervirano mjesto za tekst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7" name="Rezervirano mjesto za tekst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xmlns="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3" name="Prostoručni oblik: Oblik 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1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Kliknite da biste uredili naslov prezentacije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62456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Kliknite da biste uredili naslov prijelaza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87584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Naslov slajda</a:t>
            </a:r>
          </a:p>
        </p:txBody>
      </p:sp>
      <p:sp>
        <p:nvSpPr>
          <p:cNvPr id="15" name="Rezervirano mjesto za tekst 3">
            <a:extLst>
              <a:ext uri="{FF2B5EF4-FFF2-40B4-BE49-F238E27FC236}">
                <a16:creationId xmlns:a16="http://schemas.microsoft.com/office/drawing/2014/main" xmlns="" id="{4EF269EA-6AE9-449D-BE5A-03758EA88DD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4889910"/>
            <a:ext cx="4840085" cy="81607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hr-HR" noProof="1"/>
              <a:t>Kliknite da biste uredili stilove teksta matrice</a:t>
            </a:r>
          </a:p>
        </p:txBody>
      </p:sp>
      <p:sp>
        <p:nvSpPr>
          <p:cNvPr id="16" name="Rezervirano mjesto za sadržaj 2">
            <a:extLst>
              <a:ext uri="{FF2B5EF4-FFF2-40B4-BE49-F238E27FC236}">
                <a16:creationId xmlns:a16="http://schemas.microsoft.com/office/drawing/2014/main" xmlns="" id="{A473F491-E8FD-4CBC-84E6-5139D5161A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998" y="651641"/>
            <a:ext cx="5472001" cy="5054346"/>
          </a:xfrm>
        </p:spPr>
        <p:txBody>
          <a:bodyPr rtlCol="0" anchor="b" anchorCtr="0"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36788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Naslov slajda</a:t>
            </a:r>
          </a:p>
        </p:txBody>
      </p:sp>
      <p:sp>
        <p:nvSpPr>
          <p:cNvPr id="9" name="Rezervirano mjesto za tekst 3">
            <a:extLst>
              <a:ext uri="{FF2B5EF4-FFF2-40B4-BE49-F238E27FC236}">
                <a16:creationId xmlns:a16="http://schemas.microsoft.com/office/drawing/2014/main" xmlns="" id="{AC12A5E3-4178-4927-9321-CCDE04B7D2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4889911"/>
            <a:ext cx="4840085" cy="81607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hr-HR" noProof="1"/>
              <a:t>Kliknite da biste uredili stilove teksta matrice</a:t>
            </a:r>
          </a:p>
        </p:txBody>
      </p:sp>
      <p:sp>
        <p:nvSpPr>
          <p:cNvPr id="12" name="Rezervirano mjesto za sliku 2">
            <a:extLst>
              <a:ext uri="{FF2B5EF4-FFF2-40B4-BE49-F238E27FC236}">
                <a16:creationId xmlns:a16="http://schemas.microsoft.com/office/drawing/2014/main" xmlns="" id="{73C2D913-09CE-4035-84E6-3144961151C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7" y="651641"/>
            <a:ext cx="5472002" cy="505434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1"/>
              <a:t>Kliknite ikonu da biste dodali sliku</a:t>
            </a:r>
          </a:p>
        </p:txBody>
      </p:sp>
    </p:spTree>
    <p:extLst>
      <p:ext uri="{BB962C8B-B14F-4D97-AF65-F5344CB8AC3E}">
        <p14:creationId xmlns:p14="http://schemas.microsoft.com/office/powerpoint/2010/main" val="2626314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zdjelni slaj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>
            <a:extLst>
              <a:ext uri="{FF2B5EF4-FFF2-40B4-BE49-F238E27FC236}">
                <a16:creationId xmlns:a16="http://schemas.microsoft.com/office/drawing/2014/main" xmlns="" id="{F6E7EBFD-F776-4FA5-B67B-AEAB104C7125}"/>
              </a:ext>
            </a:extLst>
          </p:cNvPr>
          <p:cNvSpPr/>
          <p:nvPr userDrawn="1"/>
        </p:nvSpPr>
        <p:spPr>
          <a:xfrm>
            <a:off x="8418576" y="4907280"/>
            <a:ext cx="1554480" cy="1103376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Kliknite da biste uredili naslov prijelaza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xmlns="" id="{6901C03F-F087-4546-A9C3-5B5B81E3BD7B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o naslo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xmlns="" id="{DF9F7BF0-5084-45F6-AF52-A3013D43946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18816" y="2673350"/>
            <a:ext cx="6754368" cy="1511300"/>
          </a:xfrm>
        </p:spPr>
        <p:txBody>
          <a:bodyPr rtlCol="0" anchor="ctr"/>
          <a:lstStyle>
            <a:lvl1pPr marL="0" indent="0" algn="ctr">
              <a:buNone/>
              <a:defRPr sz="4000"/>
            </a:lvl1pPr>
            <a:lvl2pPr marL="266700" indent="0">
              <a:buNone/>
              <a:defRPr/>
            </a:lvl2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395443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podnožje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3" name="Rezervirano mjesto za broj slajda 2">
            <a:extLst>
              <a:ext uri="{FF2B5EF4-FFF2-40B4-BE49-F238E27FC236}">
                <a16:creationId xmlns:a16="http://schemas.microsoft.com/office/drawing/2014/main" xmlns="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zdjelni slaj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1AB7A8BA-0531-4A37-BB60-9E1CA4764B40}"/>
              </a:ext>
            </a:extLst>
          </p:cNvPr>
          <p:cNvSpPr/>
          <p:nvPr userDrawn="1"/>
        </p:nvSpPr>
        <p:spPr>
          <a:xfrm>
            <a:off x="1450848" y="653845"/>
            <a:ext cx="2657856" cy="2450592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Kliknite da biste uredili naslov prijelaza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ija sadržaj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FE842FA8-E742-4FD8-BFA1-7B8A13828E76}"/>
              </a:ext>
            </a:extLst>
          </p:cNvPr>
          <p:cNvSpPr/>
          <p:nvPr userDrawn="1"/>
        </p:nvSpPr>
        <p:spPr>
          <a:xfrm>
            <a:off x="8418576" y="49072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xmlns="" id="{23F5D8CC-DBBC-4E65-A552-C98514F1E2F9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Naslov slajda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  <p:sp>
        <p:nvSpPr>
          <p:cNvPr id="12" name="Rezervirano mjesto za sadržaj 2">
            <a:extLst>
              <a:ext uri="{FF2B5EF4-FFF2-40B4-BE49-F238E27FC236}">
                <a16:creationId xmlns:a16="http://schemas.microsoft.com/office/drawing/2014/main" xmlns="" id="{23D3924F-A5EC-4141-A191-1A110C406A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ija sadržaj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34827DBE-7690-48BE-8673-ABB67E101D80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tx1"/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12" name="Rezervirano mjesto za sadržaj 2">
            <a:extLst>
              <a:ext uri="{FF2B5EF4-FFF2-40B4-BE49-F238E27FC236}">
                <a16:creationId xmlns:a16="http://schemas.microsoft.com/office/drawing/2014/main" xmlns="" id="{23D3924F-A5EC-4141-A191-1A110C406A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Naslov slajda</a:t>
            </a:r>
          </a:p>
        </p:txBody>
      </p:sp>
      <p:sp>
        <p:nvSpPr>
          <p:cNvPr id="11" name="Podnaslov 2">
            <a:extLst>
              <a:ext uri="{FF2B5EF4-FFF2-40B4-BE49-F238E27FC236}">
                <a16:creationId xmlns:a16="http://schemas.microsoft.com/office/drawing/2014/main" xmlns="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sadržaj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>
            <a:extLst>
              <a:ext uri="{FF2B5EF4-FFF2-40B4-BE49-F238E27FC236}">
                <a16:creationId xmlns:a16="http://schemas.microsoft.com/office/drawing/2014/main" xmlns="" id="{EDE35ADD-8A62-4F35-950B-EA0CC678DE64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Podnaslov</a:t>
            </a:r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7" name="Rezervirano mjesto za sadržaj 2">
            <a:extLst>
              <a:ext uri="{FF2B5EF4-FFF2-40B4-BE49-F238E27FC236}">
                <a16:creationId xmlns:a16="http://schemas.microsoft.com/office/drawing/2014/main" xmlns="" id="{67DBAC9A-28A2-405B-8B7E-9BE425F51354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431999" y="1512000"/>
            <a:ext cx="11339999" cy="4377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9367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poredba s ikon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Podnaslov</a:t>
            </a:r>
          </a:p>
        </p:txBody>
      </p:sp>
      <p:sp>
        <p:nvSpPr>
          <p:cNvPr id="3" name="Lijevo rezervirano mjesto za usporedbu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4" name="Rezervirano mjesto za sadržaj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2" name="Lijevo rezervirano mjesto za usporedbu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8" name="Rezervirano mjesto za tekst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xmlns="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ika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za sliku 6">
            <a:extLst>
              <a:ext uri="{FF2B5EF4-FFF2-40B4-BE49-F238E27FC236}">
                <a16:creationId xmlns:a16="http://schemas.microsoft.com/office/drawing/2014/main" xmlns="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tx1"/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bg1">
              <a:lumMod val="95000"/>
            </a:schemeClr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Unesite opis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2" name="Rezervirano mjesto za broj slajda 1">
            <a:extLst>
              <a:ext uri="{FF2B5EF4-FFF2-40B4-BE49-F238E27FC236}">
                <a16:creationId xmlns:a16="http://schemas.microsoft.com/office/drawing/2014/main" xmlns="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xmlns="" id="{AB05C513-FBE3-4BA7-9084-69899356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sa zahv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Hvala</a:t>
            </a:r>
          </a:p>
        </p:txBody>
      </p:sp>
      <p:sp>
        <p:nvSpPr>
          <p:cNvPr id="3" name="Rezervirano mjesto za tekst 5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/>
              <a:t>.</a:t>
            </a:r>
          </a:p>
        </p:txBody>
      </p:sp>
      <p:sp>
        <p:nvSpPr>
          <p:cNvPr id="20" name="Rezervirano mjesto za tekst 6">
            <a:extLst>
              <a:ext uri="{FF2B5EF4-FFF2-40B4-BE49-F238E27FC236}">
                <a16:creationId xmlns:a16="http://schemas.microsoft.com/office/drawing/2014/main" xmlns="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Telefonski broj</a:t>
            </a:r>
          </a:p>
        </p:txBody>
      </p:sp>
      <p:sp>
        <p:nvSpPr>
          <p:cNvPr id="21" name="Rezervirano mjesto za tekst 7">
            <a:extLst>
              <a:ext uri="{FF2B5EF4-FFF2-40B4-BE49-F238E27FC236}">
                <a16:creationId xmlns:a16="http://schemas.microsoft.com/office/drawing/2014/main" xmlns="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Adresa e-pošte ili korisničko ime na društvenim mrežama</a:t>
            </a:r>
          </a:p>
        </p:txBody>
      </p:sp>
      <p:sp>
        <p:nvSpPr>
          <p:cNvPr id="22" name="Rezervirano mjesto za tekst 8">
            <a:extLst>
              <a:ext uri="{FF2B5EF4-FFF2-40B4-BE49-F238E27FC236}">
                <a16:creationId xmlns:a16="http://schemas.microsoft.com/office/drawing/2014/main" xmlns="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Web-mjesto tvrtke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3" name="Prostoručni oblik: Oblik 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1"/>
          </a:p>
        </p:txBody>
      </p:sp>
      <p:sp>
        <p:nvSpPr>
          <p:cNvPr id="23" name="Rezervirano mjesto za tekst 6">
            <a:extLst>
              <a:ext uri="{FF2B5EF4-FFF2-40B4-BE49-F238E27FC236}">
                <a16:creationId xmlns:a16="http://schemas.microsoft.com/office/drawing/2014/main" xmlns="" id="{94054031-2BEC-4DA9-90C3-616D2D61A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3550" y="5233270"/>
            <a:ext cx="3396887" cy="196707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Puno ime i prezime</a:t>
            </a:r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2" name="Rezervirano mjesto za naslov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hr-HR" noProof="1"/>
              <a:t>Kliknite da biste uredili naslov stranice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8" name="Prostoručni oblik: Oblik 17">
            <a:extLst>
              <a:ext uri="{FF2B5EF4-FFF2-40B4-BE49-F238E27FC236}">
                <a16:creationId xmlns:a16="http://schemas.microsoft.com/office/drawing/2014/main" xmlns="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1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21" name="Tekstni okvir 20">
            <a:extLst>
              <a:ext uri="{FF2B5EF4-FFF2-40B4-BE49-F238E27FC236}">
                <a16:creationId xmlns:a16="http://schemas.microsoft.com/office/drawing/2014/main" xmlns="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hr-HR" sz="2000" b="1" spc="0" noProof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Contoso</a:t>
            </a:r>
            <a:r>
              <a:rPr lang="hr-HR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100" b="0" i="1" spc="6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Apartmani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73" r:id="rId6"/>
    <p:sldLayoutId id="2147483659" r:id="rId7"/>
    <p:sldLayoutId id="2147483660" r:id="rId8"/>
    <p:sldLayoutId id="2147483664" r:id="rId9"/>
    <p:sldLayoutId id="2147483650" r:id="rId10"/>
    <p:sldLayoutId id="2147483652" r:id="rId11"/>
    <p:sldLayoutId id="2147483671" r:id="rId12"/>
    <p:sldLayoutId id="2147483656" r:id="rId13"/>
    <p:sldLayoutId id="2147483657" r:id="rId14"/>
    <p:sldLayoutId id="2147483667" r:id="rId15"/>
    <p:sldLayoutId id="2147483668" r:id="rId16"/>
    <p:sldLayoutId id="2147483669" r:id="rId17"/>
    <p:sldLayoutId id="2147483672" r:id="rId18"/>
    <p:sldLayoutId id="2147483654" r:id="rId19"/>
    <p:sldLayoutId id="214748367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hyperlink" Target="https://www.riepe.eu/en/chemical-products-for-spraying-system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blazic.eu/hr/prodajni-program/robni-trakovi" TargetMode="External"/><Relationship Id="rId5" Type="http://schemas.openxmlformats.org/officeDocument/2006/relationships/hyperlink" Target="https://www.raproducts.com/blog/edge-bandings-edge/" TargetMode="External"/><Relationship Id="rId4" Type="http://schemas.openxmlformats.org/officeDocument/2006/relationships/hyperlink" Target="https://www.warwickedging.com/edging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s://quizizz.com/join/quiz/5ea745e75a684b001b752823/start?from=soloLinkShare&amp;referrer=5dd5522b98187e001c110c1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like 10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417" r="1241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4124" y="359999"/>
            <a:ext cx="4416588" cy="5321927"/>
          </a:xfrm>
        </p:spPr>
        <p:txBody>
          <a:bodyPr rtlCol="0"/>
          <a:lstStyle/>
          <a:p>
            <a:r>
              <a:rPr lang="hr-HR" noProof="1" smtClean="0"/>
              <a:t>Materijali </a:t>
            </a:r>
            <a:r>
              <a:rPr lang="hr-HR" noProof="1" smtClean="0"/>
              <a:t>za oblaganje </a:t>
            </a:r>
            <a:r>
              <a:rPr lang="hr-HR" noProof="1" smtClean="0"/>
              <a:t>rubova</a:t>
            </a:r>
            <a:r>
              <a:rPr lang="hr-HR" noProof="1"/>
              <a:t/>
            </a:r>
            <a:br>
              <a:rPr lang="hr-HR" noProof="1"/>
            </a:br>
            <a:r>
              <a:rPr lang="hr-HR" sz="1600" noProof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Datum objave sadržaja: 29.04.2020. </a:t>
            </a:r>
            <a:endParaRPr lang="hr-HR" noProof="1"/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4124" y="5764734"/>
            <a:ext cx="4416587" cy="816075"/>
          </a:xfrm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rtlCol="0"/>
          <a:lstStyle/>
          <a:p>
            <a:pPr rtl="0"/>
            <a:r>
              <a:rPr lang="hr-HR" noProof="1" smtClean="0"/>
              <a:t>CNC tehnologije u izradi namještaja</a:t>
            </a:r>
          </a:p>
          <a:p>
            <a:pPr rtl="0"/>
            <a:r>
              <a:rPr lang="hr-HR" noProof="1" smtClean="0"/>
              <a:t>Drvodjeljski tehničar-dizajner, 4. god.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74" y="1261241"/>
            <a:ext cx="11245426" cy="506115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Osnovni materijali za oblaganje rubova ploča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574" y="1467556"/>
            <a:ext cx="6223375" cy="4854843"/>
          </a:xfrm>
        </p:spPr>
        <p:txBody>
          <a:bodyPr rtlCol="0"/>
          <a:lstStyle/>
          <a:p>
            <a:r>
              <a:rPr lang="hr-HR" b="1" noProof="1" smtClean="0"/>
              <a:t> 6.  </a:t>
            </a:r>
            <a:r>
              <a:rPr lang="hr-HR" b="1" u="sng" noProof="1" smtClean="0"/>
              <a:t>Polipropilen (PP)  rubna traka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r-HR" noProof="1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Polipropilen (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PP) je u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potpunosti izrađen od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nafte, bez mirisa je i neutralan je sintetički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materijal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Zbog svoje savitljivosti </a:t>
            </a:r>
            <a:r>
              <a:rPr lang="en-US" noProof="1" smtClean="0">
                <a:solidFill>
                  <a:schemeClr val="bg1">
                    <a:lumMod val="75000"/>
                  </a:schemeClr>
                </a:solidFill>
              </a:rPr>
              <a:t>dobar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je </a:t>
            </a:r>
            <a:r>
              <a:rPr lang="en-US" noProof="1" smtClean="0">
                <a:solidFill>
                  <a:schemeClr val="bg1">
                    <a:lumMod val="75000"/>
                  </a:schemeClr>
                </a:solidFill>
              </a:rPr>
              <a:t>za </a:t>
            </a:r>
            <a:r>
              <a:rPr lang="en-US" noProof="1">
                <a:solidFill>
                  <a:schemeClr val="bg1">
                    <a:lumMod val="75000"/>
                  </a:schemeClr>
                </a:solidFill>
              </a:rPr>
              <a:t>rad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sa</a:t>
            </a:r>
            <a:r>
              <a:rPr lang="en-US" noProof="1" smtClean="0">
                <a:solidFill>
                  <a:schemeClr val="bg1">
                    <a:lumMod val="75000"/>
                  </a:schemeClr>
                </a:solidFill>
              </a:rPr>
              <a:t> mal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noProof="1" smtClean="0">
                <a:solidFill>
                  <a:schemeClr val="bg1">
                    <a:lumMod val="75000"/>
                  </a:schemeClr>
                </a:solidFill>
              </a:rPr>
              <a:t>m radijus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ima</a:t>
            </a:r>
            <a:r>
              <a:rPr lang="en-US" noProof="1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noProof="1">
                <a:solidFill>
                  <a:schemeClr val="bg1">
                    <a:lumMod val="75000"/>
                  </a:schemeClr>
                </a:solidFill>
              </a:rPr>
              <a:t>Također ima mnoge ekološke prednosti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poput </a:t>
            </a:r>
            <a:r>
              <a:rPr lang="en-US" noProof="1" smtClean="0">
                <a:solidFill>
                  <a:schemeClr val="bg1">
                    <a:lumMod val="75000"/>
                  </a:schemeClr>
                </a:solidFill>
              </a:rPr>
              <a:t>ABS-a</a:t>
            </a:r>
            <a:r>
              <a:rPr lang="en-US" noProof="1">
                <a:solidFill>
                  <a:schemeClr val="bg1">
                    <a:lumMod val="75000"/>
                  </a:schemeClr>
                </a:solidFill>
              </a:rPr>
              <a:t>, kao što je lako recikliranje i spaljivanje</a:t>
            </a:r>
            <a:r>
              <a:rPr lang="en-US" noProof="1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hr-HR" noProof="1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PP se nanosi na visokim temperaturama, brzo se suši i stvrdnjava do pune snage u roku od nekoliko dana.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Površina PP rubne trake je lakirana i tako nudi visoku površinsku otpornost na grebanje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PP ima visoku vlagootpornost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10</a:t>
            </a:fld>
            <a:endParaRPr lang="hr-HR" noProof="1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949" y="2218779"/>
            <a:ext cx="4030389" cy="203324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949" y="4398958"/>
            <a:ext cx="4030389" cy="12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74" y="1261241"/>
            <a:ext cx="11245426" cy="506115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Osnovni materijali za oblaganje rubova ploča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574" y="1467556"/>
            <a:ext cx="6149422" cy="4854843"/>
          </a:xfrm>
        </p:spPr>
        <p:txBody>
          <a:bodyPr rtlCol="0"/>
          <a:lstStyle/>
          <a:p>
            <a:r>
              <a:rPr lang="hr-HR" b="1" noProof="1" smtClean="0"/>
              <a:t> 6.  </a:t>
            </a:r>
            <a:r>
              <a:rPr lang="hr-HR" b="1" u="sng" noProof="1" smtClean="0"/>
              <a:t>Rubne letvice , T-profili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r-HR" noProof="1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Masivno drvo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Aluminij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Polimerni materijali</a:t>
            </a:r>
            <a:endParaRPr lang="hr-HR" noProof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11</a:t>
            </a:fld>
            <a:endParaRPr lang="hr-HR" noProof="1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732" y="3645834"/>
            <a:ext cx="2216246" cy="220533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45" y="3645834"/>
            <a:ext cx="7008141" cy="219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74" y="1261241"/>
            <a:ext cx="11245426" cy="506115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Osnovni materijali za oblaganje rubova ploča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573" y="1467556"/>
            <a:ext cx="10638137" cy="2200711"/>
          </a:xfrm>
        </p:spPr>
        <p:txBody>
          <a:bodyPr rtlCol="0"/>
          <a:lstStyle/>
          <a:p>
            <a:r>
              <a:rPr lang="hr-HR" b="1" noProof="1" smtClean="0"/>
              <a:t> 7.  </a:t>
            </a:r>
            <a:r>
              <a:rPr lang="hr-HR" b="1" u="sng" noProof="1" smtClean="0"/>
              <a:t>Laserske rubne trake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r-HR" noProof="1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Laserske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rubne trake su proizvodi novije generacije sa nanesenim funkcionalnim slojem na poleđini rubne trake, koji omogućava aplikaciju trake </a:t>
            </a:r>
            <a:r>
              <a:rPr lang="hr-HR" u="sng" noProof="1">
                <a:solidFill>
                  <a:schemeClr val="bg1">
                    <a:lumMod val="75000"/>
                  </a:schemeClr>
                </a:solidFill>
              </a:rPr>
              <a:t>laserom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hr-HR" u="sng" noProof="1">
                <a:solidFill>
                  <a:schemeClr val="bg1">
                    <a:lumMod val="75000"/>
                  </a:schemeClr>
                </a:solidFill>
              </a:rPr>
              <a:t>vrućim zrakom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ili nekom drugom tehnologijom </a:t>
            </a:r>
            <a:r>
              <a:rPr lang="hr-HR" u="sng" noProof="1">
                <a:solidFill>
                  <a:schemeClr val="bg1">
                    <a:lumMod val="75000"/>
                  </a:schemeClr>
                </a:solidFill>
              </a:rPr>
              <a:t>bez upotrebe klasičnih </a:t>
            </a:r>
            <a:r>
              <a:rPr lang="hr-HR" u="sng" noProof="1" smtClean="0">
                <a:solidFill>
                  <a:schemeClr val="bg1">
                    <a:lumMod val="75000"/>
                  </a:schemeClr>
                </a:solidFill>
              </a:rPr>
              <a:t>taljivih </a:t>
            </a:r>
            <a:r>
              <a:rPr lang="hr-HR" u="sng" noProof="1">
                <a:solidFill>
                  <a:schemeClr val="bg1">
                    <a:lumMod val="75000"/>
                  </a:schemeClr>
                </a:solidFill>
              </a:rPr>
              <a:t>ljepila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Prednost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takvog postupka je nevidljivi spoj, veoma otporan na vlagu i temperaturne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promjene.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12</a:t>
            </a:fld>
            <a:endParaRPr lang="hr-HR" noProof="1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977" y="3791820"/>
            <a:ext cx="7066846" cy="22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74" y="1261241"/>
            <a:ext cx="11245426" cy="506115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Pomoćni materijali za oblaganje rubova ploča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573" y="1467556"/>
            <a:ext cx="7714315" cy="4854843"/>
          </a:xfrm>
        </p:spPr>
        <p:txBody>
          <a:bodyPr rtlCol="0"/>
          <a:lstStyle/>
          <a:p>
            <a:r>
              <a:rPr lang="hr-HR" b="1" noProof="1" smtClean="0"/>
              <a:t> 1.  Taljiva </a:t>
            </a:r>
            <a:r>
              <a:rPr lang="hr-HR" b="1" u="sng" noProof="1"/>
              <a:t>l</a:t>
            </a:r>
            <a:r>
              <a:rPr lang="hr-HR" b="1" u="sng" noProof="1" smtClean="0"/>
              <a:t>jepila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Taljiva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ljepilo za rubove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koriste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se za  strojno nanošenje na rubove ploča. </a:t>
            </a:r>
            <a:endParaRPr lang="hr-HR" noProof="1" smtClean="0">
              <a:solidFill>
                <a:schemeClr val="bg1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Nanose se na rubove ploča u rastaljenom obliku, a hlađenjem stvrdnjavaju, pružajući snažnu vezu između rubne trake i ploče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Dolaze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u obliku patrona ili granulata – ovisno o tipu stroja kojim oblažemo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rubove.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Za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uspješno ljepljenje rubnih traka jako je važno na stroju podesiti pravilnu temperaturu, snagu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pritisnih valjaka te količinu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ljepila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Temperature se kreću od 130 do 210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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C, a brzine pomaka na stroju od 5 do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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20 m/min.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endParaRPr lang="hr-HR" noProof="1" smtClean="0">
              <a:solidFill>
                <a:schemeClr val="bg1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Prema mjestu uporabe gotovog proizvoda, ljepila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mogu biti na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bazi PUR (poliuretan), PO (poliolefin) ili EVA (etilvinilacetat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).</a:t>
            </a:r>
            <a:endParaRPr lang="hr-HR" noProof="1">
              <a:solidFill>
                <a:schemeClr val="bg1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r-HR" noProof="1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r-HR" b="1" noProof="1" smtClean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r-HR" noProof="1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r-HR" noProof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13</a:t>
            </a:fld>
            <a:endParaRPr lang="hr-HR" noProof="1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888" y="1934986"/>
            <a:ext cx="3366984" cy="212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74" y="1261241"/>
            <a:ext cx="11245426" cy="506115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Pomoćni materijali za oblaganje rubova ploča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573" y="1467556"/>
            <a:ext cx="7714315" cy="4854843"/>
          </a:xfrm>
        </p:spPr>
        <p:txBody>
          <a:bodyPr rtlCol="0"/>
          <a:lstStyle/>
          <a:p>
            <a:r>
              <a:rPr lang="hr-HR" b="1" noProof="1" smtClean="0"/>
              <a:t> 2.  Antiadhezivna sredstva</a:t>
            </a:r>
            <a:endParaRPr lang="hr-HR" b="1" u="sng" noProof="1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nanose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se s gornje i donje strane radne površine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sprječavaju prianjanje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viška ljepila na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površinu ploče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Na bazi etanola</a:t>
            </a:r>
            <a:endParaRPr lang="hr-HR" noProof="1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r-HR" b="1" noProof="1" smtClean="0"/>
              <a:t> 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14</a:t>
            </a:fld>
            <a:endParaRPr lang="hr-HR" noProof="1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00" y="1807943"/>
            <a:ext cx="4174067" cy="417406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589" y="2700527"/>
            <a:ext cx="2183678" cy="32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slov 24">
            <a:extLst>
              <a:ext uri="{FF2B5EF4-FFF2-40B4-BE49-F238E27FC236}">
                <a16:creationId xmlns:a16="http://schemas.microsoft.com/office/drawing/2014/main" xmlns="" id="{66EEB513-467F-4991-82EC-AD68FC13249F}"/>
              </a:ext>
            </a:extLst>
          </p:cNvPr>
          <p:cNvSpPr txBox="1">
            <a:spLocks/>
          </p:cNvSpPr>
          <p:nvPr/>
        </p:nvSpPr>
        <p:spPr>
          <a:xfrm>
            <a:off x="5980114" y="1822510"/>
            <a:ext cx="5587886" cy="353018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noProof="1" smtClean="0"/>
              <a:t> </a:t>
            </a:r>
            <a:endParaRPr lang="hr-HR" noProof="1"/>
          </a:p>
        </p:txBody>
      </p:sp>
      <p:pic>
        <p:nvPicPr>
          <p:cNvPr id="8" name="Rezervirano mjesto za sliku 7" descr="Arhitektura apstraktnog poligona" title="Arhitektura apstraktnog poligona">
            <a:extLst>
              <a:ext uri="{FF2B5EF4-FFF2-40B4-BE49-F238E27FC236}">
                <a16:creationId xmlns:a16="http://schemas.microsoft.com/office/drawing/2014/main" xmlns="" id="{7FF3C627-08E1-4680-A166-134CAC4F43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47229"/>
            <a:ext cx="5280100" cy="6053696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007" y="1641887"/>
            <a:ext cx="4840085" cy="1626013"/>
          </a:xfrm>
        </p:spPr>
        <p:txBody>
          <a:bodyPr rtlCol="0"/>
          <a:lstStyle/>
          <a:p>
            <a:pPr rtl="0"/>
            <a:r>
              <a:rPr lang="hr-HR" noProof="1" smtClean="0"/>
              <a:t>Izvori:</a:t>
            </a:r>
            <a:endParaRPr lang="hr-HR" noProof="1"/>
          </a:p>
        </p:txBody>
      </p:sp>
      <p:sp>
        <p:nvSpPr>
          <p:cNvPr id="13" name="Rezervirano mjesto za sadržaj 12">
            <a:extLst>
              <a:ext uri="{FF2B5EF4-FFF2-40B4-BE49-F238E27FC236}">
                <a16:creationId xmlns:a16="http://schemas.microsoft.com/office/drawing/2014/main" xmlns="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980114" y="1641887"/>
            <a:ext cx="5587886" cy="3530189"/>
          </a:xfrm>
        </p:spPr>
        <p:txBody>
          <a:bodyPr rtlCol="0"/>
          <a:lstStyle/>
          <a:p>
            <a:r>
              <a:rPr lang="hr-HR" dirty="0" smtClean="0">
                <a:hlinkClick r:id="rId4"/>
              </a:rPr>
              <a:t>https</a:t>
            </a:r>
            <a:r>
              <a:rPr lang="hr-HR" dirty="0">
                <a:hlinkClick r:id="rId4"/>
              </a:rPr>
              <a:t>://</a:t>
            </a:r>
            <a:r>
              <a:rPr lang="hr-HR" dirty="0" smtClean="0">
                <a:hlinkClick r:id="rId4"/>
              </a:rPr>
              <a:t>www.warwickedging.com/edging.html</a:t>
            </a:r>
            <a:endParaRPr lang="hr-HR" dirty="0" smtClean="0"/>
          </a:p>
          <a:p>
            <a:r>
              <a:rPr lang="hr-HR" dirty="0">
                <a:hlinkClick r:id="rId5"/>
              </a:rPr>
              <a:t>https://www.raproducts.com/blog/edge-bandings-edge</a:t>
            </a:r>
            <a:r>
              <a:rPr lang="hr-HR" dirty="0" smtClean="0">
                <a:hlinkClick r:id="rId5"/>
              </a:rPr>
              <a:t>/</a:t>
            </a:r>
            <a:endParaRPr lang="hr-HR" dirty="0" smtClean="0"/>
          </a:p>
          <a:p>
            <a:r>
              <a:rPr lang="hr-HR" dirty="0">
                <a:hlinkClick r:id="rId6"/>
              </a:rPr>
              <a:t>https://</a:t>
            </a:r>
            <a:r>
              <a:rPr lang="hr-HR" dirty="0" smtClean="0">
                <a:hlinkClick r:id="rId6"/>
              </a:rPr>
              <a:t>www.blazic.eu/hr/prodajni-program/robni-trakovi</a:t>
            </a:r>
            <a:endParaRPr lang="hr-HR" dirty="0" smtClean="0"/>
          </a:p>
          <a:p>
            <a:r>
              <a:rPr lang="hr-HR" dirty="0">
                <a:hlinkClick r:id="rId7"/>
              </a:rPr>
              <a:t>https://www.riepe.eu/en/chemical-products-for-spraying-systems.html</a:t>
            </a:r>
            <a:endParaRPr lang="hr-HR" noProof="1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 rtl="0"/>
              <a:t>15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za sliku 7" descr="Arhitektura apstraktnog poligona" title="Arhitektura apstraktnog poligona">
            <a:extLst>
              <a:ext uri="{FF2B5EF4-FFF2-40B4-BE49-F238E27FC236}">
                <a16:creationId xmlns:a16="http://schemas.microsoft.com/office/drawing/2014/main" xmlns="" id="{DA7943F9-B739-42DB-8439-2892A8140F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6771584" y="144000"/>
            <a:ext cx="5275131" cy="6048000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noProof="1" smtClean="0"/>
              <a:t>Vrednovanje</a:t>
            </a:r>
            <a:endParaRPr lang="hr-HR" noProof="1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 rtl="0"/>
              <a:t>16</a:t>
            </a:fld>
            <a:endParaRPr lang="hr-HR" noProof="1"/>
          </a:p>
        </p:txBody>
      </p:sp>
      <p:sp>
        <p:nvSpPr>
          <p:cNvPr id="7" name="TekstniOkvir 6"/>
          <p:cNvSpPr txBox="1"/>
          <p:nvPr/>
        </p:nvSpPr>
        <p:spPr>
          <a:xfrm>
            <a:off x="691434" y="528638"/>
            <a:ext cx="572629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ZADACI:</a:t>
            </a:r>
          </a:p>
          <a:p>
            <a:endParaRPr lang="hr-HR" sz="2800" b="1" dirty="0" smtClean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r-HR" sz="2800" dirty="0" smtClean="0">
                <a:solidFill>
                  <a:schemeClr val="bg1"/>
                </a:solidFill>
              </a:rPr>
              <a:t>Pažljivo prouči slajdove prezentacije te riješi kviz u aplikaciji                !</a:t>
            </a:r>
          </a:p>
          <a:p>
            <a:pPr>
              <a:spcAft>
                <a:spcPts val="1200"/>
              </a:spcAft>
            </a:pP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1600" dirty="0" smtClean="0">
                <a:solidFill>
                  <a:schemeClr val="bg1"/>
                </a:solidFill>
                <a:hlinkClick r:id="rId4"/>
              </a:rPr>
              <a:t>https://quizizz.com/join/quiz/5ea745e75a684b001b752823/start?from=soloLinkShare&amp;referrer=5dd5522b98187e001c110c11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s://cf.quizizz.com/img/quizizz_logos/white-brandmark-600x1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31" y="1914052"/>
            <a:ext cx="1201738" cy="32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zervirano mjesto za sliku 16" descr="Brzo kretanje kroz zakrivljeni tunel" title="Brzo kretanje kroz zakrivljeni tunel">
            <a:extLst>
              <a:ext uri="{FF2B5EF4-FFF2-40B4-BE49-F238E27FC236}">
                <a16:creationId xmlns:a16="http://schemas.microsoft.com/office/drawing/2014/main" xmlns="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3" b="23"/>
          <a:stretch>
            <a:fillRect/>
          </a:stretch>
        </p:blipFill>
        <p:spPr/>
      </p:pic>
      <p:sp>
        <p:nvSpPr>
          <p:cNvPr id="13" name="Naslov 12">
            <a:extLst>
              <a:ext uri="{FF2B5EF4-FFF2-40B4-BE49-F238E27FC236}">
                <a16:creationId xmlns:a16="http://schemas.microsoft.com/office/drawing/2014/main" xmlns="" id="{0C7833EF-F2FC-4C18-9E89-7491D88CF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5412" y="343713"/>
            <a:ext cx="4416588" cy="4716572"/>
          </a:xfrm>
        </p:spPr>
        <p:txBody>
          <a:bodyPr rtlCol="0"/>
          <a:lstStyle/>
          <a:p>
            <a:pPr rtl="0"/>
            <a:r>
              <a:rPr lang="hr-HR" sz="9600" noProof="1" smtClean="0"/>
              <a:t>Hvala!</a:t>
            </a:r>
            <a:endParaRPr lang="hr-HR" sz="9600" noProof="1"/>
          </a:p>
        </p:txBody>
      </p:sp>
      <p:sp>
        <p:nvSpPr>
          <p:cNvPr id="14" name="dizajnerska kutija">
            <a:extLst>
              <a:ext uri="{FF2B5EF4-FFF2-40B4-BE49-F238E27FC236}">
                <a16:creationId xmlns:a16="http://schemas.microsoft.com/office/drawing/2014/main" xmlns="" id="{C9AEF562-1B88-4933-832C-6BD075D10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noProof="1"/>
              <a:t>Lucija Galić</a:t>
            </a:r>
          </a:p>
        </p:txBody>
      </p:sp>
      <p:sp>
        <p:nvSpPr>
          <p:cNvPr id="41" name="Rezervirano mjesto za tekst 40">
            <a:extLst>
              <a:ext uri="{FF2B5EF4-FFF2-40B4-BE49-F238E27FC236}">
                <a16:creationId xmlns:a16="http://schemas.microsoft.com/office/drawing/2014/main" xmlns="" id="{07F99F3B-CCC1-4F7C-AFCC-BA449F64DB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hr-HR" noProof="1" smtClean="0"/>
              <a:t>Stjepan Ostroški</a:t>
            </a:r>
            <a:endParaRPr lang="hr-HR" noProof="1"/>
          </a:p>
        </p:txBody>
      </p:sp>
      <p:pic>
        <p:nvPicPr>
          <p:cNvPr id="8" name="Grafika 7" descr="Korisnik" title="Ikona – ime i prezime izlagača">
            <a:extLst>
              <a:ext uri="{FF2B5EF4-FFF2-40B4-BE49-F238E27FC236}">
                <a16:creationId xmlns:a16="http://schemas.microsoft.com/office/drawing/2014/main" xmlns="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ltGray">
          <a:xfrm>
            <a:off x="11498343" y="5262266"/>
            <a:ext cx="180909" cy="180909"/>
          </a:xfrm>
          <a:prstGeom prst="rect">
            <a:avLst/>
          </a:prstGeom>
        </p:spPr>
      </p:pic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xmlns="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hr-HR" noProof="1" smtClean="0"/>
              <a:t>098 476 814</a:t>
            </a:r>
            <a:endParaRPr lang="hr-HR" noProof="1"/>
          </a:p>
        </p:txBody>
      </p:sp>
      <p:pic>
        <p:nvPicPr>
          <p:cNvPr id="10" name="Grafika 9" descr="Pametni telefon" title="Ikona – izlagačev broj telefona">
            <a:extLst>
              <a:ext uri="{FF2B5EF4-FFF2-40B4-BE49-F238E27FC236}">
                <a16:creationId xmlns:a16="http://schemas.microsoft.com/office/drawing/2014/main" xmlns="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 bwMode="ltGray">
          <a:xfrm>
            <a:off x="11498343" y="5533246"/>
            <a:ext cx="180909" cy="180909"/>
          </a:xfrm>
          <a:prstGeom prst="rect">
            <a:avLst/>
          </a:prstGeom>
        </p:spPr>
      </p:pic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xmlns="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hr-HR" noProof="1" smtClean="0"/>
              <a:t>stjepan.ostroski@gmail.com</a:t>
            </a:r>
            <a:endParaRPr lang="hr-HR" noProof="1"/>
          </a:p>
          <a:p>
            <a:pPr rtl="0"/>
            <a:endParaRPr lang="hr-HR" noProof="1"/>
          </a:p>
        </p:txBody>
      </p:sp>
      <p:pic>
        <p:nvPicPr>
          <p:cNvPr id="9" name="Grafika 8" descr="Omotnica" title="Ikona adrese e-pošte izlagača">
            <a:extLst>
              <a:ext uri="{FF2B5EF4-FFF2-40B4-BE49-F238E27FC236}">
                <a16:creationId xmlns:a16="http://schemas.microsoft.com/office/drawing/2014/main" xmlns="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 bwMode="ltGray">
          <a:xfrm>
            <a:off x="11498343" y="5804226"/>
            <a:ext cx="180909" cy="180909"/>
          </a:xfrm>
          <a:prstGeom prst="rect">
            <a:avLst/>
          </a:prstGeom>
        </p:spPr>
      </p:pic>
      <p:sp>
        <p:nvSpPr>
          <p:cNvPr id="16" name="Rezervirano mjesto za tekst 15">
            <a:extLst>
              <a:ext uri="{FF2B5EF4-FFF2-40B4-BE49-F238E27FC236}">
                <a16:creationId xmlns:a16="http://schemas.microsoft.com/office/drawing/2014/main" xmlns="" id="{F73EDC26-15F7-41F7-8D1D-E36AFD8FA7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r>
              <a:rPr lang="hr-HR" noProof="1"/>
              <a:t>www.sss-vz.hr</a:t>
            </a:r>
          </a:p>
        </p:txBody>
      </p:sp>
      <p:pic>
        <p:nvPicPr>
          <p:cNvPr id="11" name="Grafika 10" descr="Veza">
            <a:extLst>
              <a:ext uri="{FF2B5EF4-FFF2-40B4-BE49-F238E27FC236}">
                <a16:creationId xmlns:a16="http://schemas.microsoft.com/office/drawing/2014/main" xmlns="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 bwMode="ltGray">
          <a:xfrm>
            <a:off x="11487646" y="6075206"/>
            <a:ext cx="202303" cy="2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like 10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417" r="1241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4124" y="359999"/>
            <a:ext cx="4416588" cy="5321927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hr-HR" sz="4000" noProof="1" smtClean="0"/>
              <a:t>Ishodi učenja nastavne jedinice:</a:t>
            </a:r>
            <a:br>
              <a:rPr lang="hr-HR" sz="4000" noProof="1" smtClean="0"/>
            </a:br>
            <a:r>
              <a:rPr lang="hr-HR" noProof="1" smtClean="0"/>
              <a:t/>
            </a:r>
            <a:br>
              <a:rPr lang="hr-HR" noProof="1" smtClean="0"/>
            </a:br>
            <a:r>
              <a:rPr lang="hr-HR" noProof="1" smtClean="0"/>
              <a:t/>
            </a:r>
            <a:br>
              <a:rPr lang="hr-HR" noProof="1" smtClean="0"/>
            </a:br>
            <a:r>
              <a:rPr lang="hr-HR" noProof="1" smtClean="0"/>
              <a:t/>
            </a:r>
            <a:br>
              <a:rPr lang="hr-HR" noProof="1" smtClean="0"/>
            </a:br>
            <a:r>
              <a:rPr lang="hr-HR" noProof="1"/>
              <a:t/>
            </a:r>
            <a:br>
              <a:rPr lang="hr-HR" noProof="1"/>
            </a:br>
            <a:endParaRPr lang="hr-HR" sz="1800" noProof="1"/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4124" y="5764734"/>
            <a:ext cx="4416587" cy="816075"/>
          </a:xfrm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rtlCol="0"/>
          <a:lstStyle/>
          <a:p>
            <a:pPr rtl="0"/>
            <a:r>
              <a:rPr lang="hr-HR" noProof="1" smtClean="0"/>
              <a:t>CNC tehnologije u izradi namještaja</a:t>
            </a:r>
          </a:p>
          <a:p>
            <a:pPr rtl="0"/>
            <a:r>
              <a:rPr lang="hr-HR" noProof="1" smtClean="0"/>
              <a:t>Drvodjeljski tehničar-dizajner, 4. god.</a:t>
            </a:r>
            <a:endParaRPr lang="hr-HR" noProof="1"/>
          </a:p>
        </p:txBody>
      </p:sp>
      <p:sp>
        <p:nvSpPr>
          <p:cNvPr id="8" name="TekstniOkvir 7"/>
          <p:cNvSpPr txBox="1"/>
          <p:nvPr/>
        </p:nvSpPr>
        <p:spPr>
          <a:xfrm>
            <a:off x="506624" y="3054063"/>
            <a:ext cx="636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noProof="1" smtClean="0">
                <a:solidFill>
                  <a:srgbClr val="FFFFFF">
                    <a:lumMod val="75000"/>
                  </a:srgbClr>
                </a:solidFill>
              </a:rPr>
              <a:t>ISHODI UČENJA : </a:t>
            </a:r>
            <a:r>
              <a:rPr lang="hr-HR" b="1" dirty="0" smtClean="0"/>
              <a:t> </a:t>
            </a:r>
            <a:endParaRPr lang="hr-HR" b="1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7344123" y="2682296"/>
            <a:ext cx="44165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noProof="1" smtClean="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razlikovati vrste osnovnih materijala za oblaganje rubova ploča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noProof="1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r</a:t>
            </a:r>
            <a:r>
              <a:rPr lang="hr-HR" sz="2000" noProof="1" smtClean="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azlikovati vrste pomoćnih materijala za oblaganje rubova ploča</a:t>
            </a:r>
            <a:endParaRPr lang="hr-HR" sz="2000" noProof="1">
              <a:solidFill>
                <a:srgbClr val="FFFFFF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noProof="1" smtClean="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opisati svojstva i primjenu osnovnih i pomoćnih materijala za oblaganje rubova ploča</a:t>
            </a:r>
          </a:p>
        </p:txBody>
      </p:sp>
    </p:spTree>
    <p:extLst>
      <p:ext uri="{BB962C8B-B14F-4D97-AF65-F5344CB8AC3E}">
        <p14:creationId xmlns:p14="http://schemas.microsoft.com/office/powerpoint/2010/main" val="11168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1261241"/>
            <a:ext cx="6409069" cy="294951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Osnovni materijali za oblaganje rubova ploča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67555"/>
            <a:ext cx="6409068" cy="4741333"/>
          </a:xfrm>
        </p:spPr>
        <p:txBody>
          <a:bodyPr rtlCol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noProof="1" smtClean="0"/>
              <a:t>Nakon </a:t>
            </a:r>
            <a:r>
              <a:rPr lang="hr-HR" noProof="1"/>
              <a:t>obrade ploča na formatnim pilama kojima se postiže dimenzioniranje dužine i širine ploča, rubovi ploča ostaju neobrađeni</a:t>
            </a:r>
            <a:r>
              <a:rPr lang="hr-HR" noProof="1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noProof="1" smtClean="0"/>
              <a:t>Neobrađeni rubovi nisu pogodni </a:t>
            </a:r>
            <a:r>
              <a:rPr lang="hr-HR" noProof="1"/>
              <a:t>za </a:t>
            </a:r>
            <a:r>
              <a:rPr lang="hr-HR" noProof="1" smtClean="0"/>
              <a:t>upotrebu te </a:t>
            </a:r>
            <a:r>
              <a:rPr lang="hr-HR" noProof="1"/>
              <a:t>ih je potrebno zaštititi oblaganjem. </a:t>
            </a:r>
            <a:endParaRPr lang="hr-HR" noProof="1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noProof="1" smtClean="0"/>
              <a:t>Oblaganjem rubova povećavamo </a:t>
            </a:r>
            <a:r>
              <a:rPr lang="hr-HR" u="sng" noProof="1" smtClean="0"/>
              <a:t>estetska </a:t>
            </a:r>
            <a:r>
              <a:rPr lang="hr-HR" u="sng" noProof="1"/>
              <a:t>i mehanička </a:t>
            </a:r>
            <a:r>
              <a:rPr lang="hr-HR" u="sng" noProof="1" smtClean="0"/>
              <a:t>svojstva</a:t>
            </a:r>
            <a:r>
              <a:rPr lang="hr-HR" noProof="1" smtClean="0"/>
              <a:t> proizvoda</a:t>
            </a:r>
            <a:r>
              <a:rPr lang="hr-HR" noProof="1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noProof="1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3</a:t>
            </a:fld>
            <a:endParaRPr lang="hr-HR" noProof="1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534" y="4267202"/>
            <a:ext cx="2007910" cy="220169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544" y="4267202"/>
            <a:ext cx="1685355" cy="227750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067" y="1204795"/>
            <a:ext cx="4752621" cy="44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87" y="1261241"/>
            <a:ext cx="11245426" cy="506115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Osnovni materijali za oblaganje rubova ploča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112" y="1324034"/>
            <a:ext cx="5221601" cy="4935572"/>
          </a:xfrm>
        </p:spPr>
        <p:txBody>
          <a:bodyPr rtlCol="0"/>
          <a:lstStyle/>
          <a:p>
            <a:r>
              <a:rPr lang="hr-HR" u="sng" noProof="1" smtClean="0">
                <a:solidFill>
                  <a:schemeClr val="bg1">
                    <a:lumMod val="75000"/>
                  </a:schemeClr>
                </a:solidFill>
              </a:rPr>
              <a:t>Primjer oblaganja rubova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l-PL" noProof="1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noProof="1">
                <a:solidFill>
                  <a:schemeClr val="bg1">
                    <a:lumMod val="75000"/>
                  </a:schemeClr>
                </a:solidFill>
              </a:rPr>
              <a:t>Crvenom bojom su označeni bridovi koji se zatvaraju, obljepljuju rubnim trakama ili drugim materijalima za kantiranje.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4</a:t>
            </a:fld>
            <a:endParaRPr lang="hr-HR" noProof="1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000" y="1595140"/>
            <a:ext cx="4193246" cy="45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87" y="1261241"/>
            <a:ext cx="11245426" cy="506115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Osnovni materijali za oblaganje rubova ploča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286" y="1417579"/>
            <a:ext cx="6503329" cy="4935572"/>
          </a:xfrm>
        </p:spPr>
        <p:txBody>
          <a:bodyPr rtlCol="0"/>
          <a:lstStyle/>
          <a:p>
            <a:pPr marL="457200" indent="-457200">
              <a:buAutoNum type="arabicPeriod"/>
            </a:pPr>
            <a:r>
              <a:rPr lang="hr-HR" b="1" u="sng" noProof="1" smtClean="0"/>
              <a:t>ABS </a:t>
            </a:r>
          </a:p>
          <a:p>
            <a:endParaRPr lang="hr-HR" u="sng" noProof="1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noProof="1">
                <a:solidFill>
                  <a:schemeClr val="bg1">
                    <a:lumMod val="75000"/>
                  </a:schemeClr>
                </a:solidFill>
              </a:rPr>
              <a:t>Akrilonitril butadien stiren (ABS) je termoplastični </a:t>
            </a:r>
            <a:r>
              <a:rPr lang="pl-PL" noProof="1" smtClean="0">
                <a:solidFill>
                  <a:schemeClr val="bg1">
                    <a:lumMod val="75000"/>
                  </a:schemeClr>
                </a:solidFill>
              </a:rPr>
              <a:t>polimer.</a:t>
            </a:r>
            <a:endParaRPr lang="pl-PL" noProof="1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noProof="1" smtClean="0">
                <a:solidFill>
                  <a:schemeClr val="bg1">
                    <a:lumMod val="75000"/>
                  </a:schemeClr>
                </a:solidFill>
              </a:rPr>
              <a:t>ABS </a:t>
            </a:r>
            <a:r>
              <a:rPr lang="pl-PL" noProof="1">
                <a:solidFill>
                  <a:schemeClr val="bg1">
                    <a:lumMod val="75000"/>
                  </a:schemeClr>
                </a:solidFill>
              </a:rPr>
              <a:t>je ekološka tzv. „zelena” rubna traka jer ima nekoliko prednosti za okoliš</a:t>
            </a:r>
            <a:r>
              <a:rPr lang="pl-PL" noProof="1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Biorazgradiv je i može se reciklirati s ostalim otpadom.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Najbitnija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razlika između ABS i PVC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rubne trake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je da se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ABS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može lako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spaljivati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i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odlagati,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jer ne sadrži klorid. </a:t>
            </a:r>
            <a:endParaRPr lang="hr-HR" noProof="1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Ima puno istih svojstava poput PVC-a - nudi snažan i čvrst način za zaštitu rubova ploče, može apsorbirati udarce i ima visoku otpornost na ogrebotine.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Otporan je na kemikalije i UV zračenje.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5</a:t>
            </a:fld>
            <a:endParaRPr lang="hr-HR" noProof="1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902" y="2053051"/>
            <a:ext cx="4234158" cy="30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87" y="1261241"/>
            <a:ext cx="11245426" cy="506115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Osnovni materijali za oblaganje rubova ploča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67556"/>
            <a:ext cx="5980090" cy="4854843"/>
          </a:xfrm>
        </p:spPr>
        <p:txBody>
          <a:bodyPr rtlCol="0"/>
          <a:lstStyle/>
          <a:p>
            <a:r>
              <a:rPr lang="hr-HR" b="1" noProof="1" smtClean="0"/>
              <a:t> 2.  </a:t>
            </a:r>
            <a:r>
              <a:rPr lang="hr-HR" b="1" u="sng" noProof="1" smtClean="0"/>
              <a:t>PVC </a:t>
            </a:r>
          </a:p>
          <a:p>
            <a:endParaRPr lang="hr-HR" b="1" u="sng" noProof="1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Polivinil-klorid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ili PVC najčešće je proizvedena i najjeftinija plastika na zemlji. Tehnički je sintetički plastični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polimer.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ruža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snažan i čvrst način za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oblaganje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rubova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ploča,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jako se troši, može apsorbirati udarce i ima visoku otpornost na ogrebotine. </a:t>
            </a:r>
            <a:endParaRPr lang="hr-HR" noProof="1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Otporan je na kemikalije i UV zračenje.</a:t>
            </a:r>
            <a:endParaRPr lang="hr-HR" noProof="1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PVC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ne podržava gorenje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pa će izgorjeti samo ako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je izložen plamenu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iz drugog izvora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Iako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se PVC može reciklirati, plin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koji se oslobađa izgaranjem štetan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je za okoliš. </a:t>
            </a:r>
            <a:endParaRPr lang="hr-HR" noProof="1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6</a:t>
            </a:fld>
            <a:endParaRPr lang="hr-HR" noProof="1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377" y="1915406"/>
            <a:ext cx="4964979" cy="33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74" y="1261241"/>
            <a:ext cx="11245426" cy="506115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Osnovni materijali za oblaganje rubova ploča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574" y="1467556"/>
            <a:ext cx="5980090" cy="4854843"/>
          </a:xfrm>
        </p:spPr>
        <p:txBody>
          <a:bodyPr rtlCol="0"/>
          <a:lstStyle/>
          <a:p>
            <a:r>
              <a:rPr lang="hr-HR" b="1" noProof="1" smtClean="0"/>
              <a:t> 3.  </a:t>
            </a:r>
            <a:r>
              <a:rPr lang="hr-HR" b="1" u="sng" noProof="1" smtClean="0"/>
              <a:t>Akril PMMA </a:t>
            </a:r>
          </a:p>
          <a:p>
            <a:endParaRPr lang="hr-HR" b="1" u="sng" noProof="1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3D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rubne trake izrađene su od kristalno čistog PMMA (polimetil metakrilata), poznatijeg kao AKRIL ili ACRYLIC. </a:t>
            </a:r>
            <a:endParaRPr lang="hr-HR" noProof="1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Imaju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transparentan i trodimenzionalni izgled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Dekorativna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primjena u jednobojnom ili drvenom dekoru nanosi se na stražnju stranu rubnog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pojasa.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Prednost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"3D" rubnih traka je što ukrasni sloj ostaje potpuno netaknut tijekom obrade, dok je površinski, prozirni sloj u potpunosti izražen.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7</a:t>
            </a:fld>
            <a:endParaRPr lang="hr-HR" noProof="1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664" y="2380502"/>
            <a:ext cx="5004983" cy="33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87" y="1261241"/>
            <a:ext cx="11245426" cy="506115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Osnovni materijali za oblaganje rubova ploča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178" y="1467556"/>
            <a:ext cx="6262311" cy="4854843"/>
          </a:xfrm>
        </p:spPr>
        <p:txBody>
          <a:bodyPr rtlCol="0"/>
          <a:lstStyle/>
          <a:p>
            <a:r>
              <a:rPr lang="hr-HR" b="1" noProof="1" smtClean="0"/>
              <a:t> 4.  </a:t>
            </a:r>
            <a:r>
              <a:rPr lang="hr-HR" b="1" u="sng" noProof="1" smtClean="0"/>
              <a:t>Melamin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r-HR" noProof="1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Melaminske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rubne trake su jednoslojne ili višeslojne rubne trake kod kojih je osnova poseban papir, tiskan u jednobojnom, drvnom ili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nekom drugom dekoru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, impregniran duroplastičnim smolama. </a:t>
            </a:r>
            <a:endParaRPr lang="hr-HR" noProof="1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Okolini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neškodljivi premazi, od mat do visokog sjaja, osiguravaju izuzetnu kvalitetu površine. </a:t>
            </a:r>
            <a:endParaRPr lang="hr-HR" noProof="1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Površina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rubne trake dostupna je u različitim strukturama, što joj daje potpuno prirodan izgled. </a:t>
            </a:r>
            <a:endParaRPr lang="hr-HR" noProof="1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Melaminske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trake mogu biti u različitim kvalitetama, ovisno o tome da li se koriste za rubno kantiranje, krivolinijsko kantiranje, softforming ili za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profile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vratnih krila.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8</a:t>
            </a:fld>
            <a:endParaRPr lang="hr-HR" noProof="1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489" y="2240127"/>
            <a:ext cx="4712547" cy="14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87" y="1261241"/>
            <a:ext cx="11245426" cy="506115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Osnovni materijali za oblaganje rubova ploča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67556"/>
            <a:ext cx="6578400" cy="4854843"/>
          </a:xfrm>
        </p:spPr>
        <p:txBody>
          <a:bodyPr rtlCol="0"/>
          <a:lstStyle/>
          <a:p>
            <a:r>
              <a:rPr lang="hr-HR" b="1" noProof="1" smtClean="0"/>
              <a:t> 5.  </a:t>
            </a:r>
            <a:r>
              <a:rPr lang="hr-HR" b="1" u="sng" noProof="1"/>
              <a:t>R</a:t>
            </a:r>
            <a:r>
              <a:rPr lang="hr-HR" b="1" u="sng" noProof="1" smtClean="0"/>
              <a:t>ubna traka od furnira drva</a:t>
            </a:r>
          </a:p>
          <a:p>
            <a:r>
              <a:rPr lang="hr-HR" b="1" u="sng" noProof="1" smtClean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Rubna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traka od furnira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drva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izrađuje se od tankih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slojeva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drva, prethodno brušenih i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uslojenih.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Ovisno o primjeni može biti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površinski obrađen ili sirovi.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Furnir drva dostupan je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iz većine komercijalnih vrsta drva (hrast, javor, mahagonij, jasen, orah,…),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a dostupan je i u 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varijantama sa prednanesenim slojem ljepila </a:t>
            </a:r>
            <a:r>
              <a:rPr lang="hr-HR" noProof="1">
                <a:solidFill>
                  <a:schemeClr val="bg1">
                    <a:lumMod val="75000"/>
                  </a:schemeClr>
                </a:solidFill>
              </a:rPr>
              <a:t>i bez ljepila</a:t>
            </a:r>
            <a:r>
              <a:rPr lang="hr-HR" noProof="1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1"/>
            <a:endParaRPr lang="hr-HR" noProof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9</a:t>
            </a:fld>
            <a:endParaRPr lang="hr-HR" noProof="1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393" y="2406650"/>
            <a:ext cx="3435527" cy="37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83186">
              <a:schemeClr val="tx1"/>
            </a:gs>
            <a:gs pos="0">
              <a:schemeClr val="accent1">
                <a:alpha val="50000"/>
              </a:schemeClr>
            </a:gs>
            <a:gs pos="46000">
              <a:schemeClr val="accent1">
                <a:lumMod val="50000"/>
                <a:alpha val="90000"/>
              </a:schemeClr>
            </a:gs>
          </a:gsLst>
          <a:lin ang="3600000" scaled="0"/>
        </a:gradFill>
      </a:spPr>
      <a:bodyPr vert="horz" lIns="72000" tIns="180000" rIns="180000" bIns="0" rtlCol="0" anchor="t"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bg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5909759_TF00564740" id="{2FDEA8F2-10AE-4F08-80C4-A1F1982BD048}" vid="{465C3DF4-CE24-410B-BF24-2D66E56975A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35D37E-7F4E-4FAA-AEBF-D3016C5066C4}">
  <ds:schemaRefs>
    <ds:schemaRef ds:uri="http://schemas.microsoft.com/office/infopath/2007/PartnerControls"/>
    <ds:schemaRef ds:uri="71af3243-3dd4-4a8d-8c0d-dd76da1f02a5"/>
    <ds:schemaRef ds:uri="http://schemas.microsoft.com/office/2006/documentManagement/types"/>
    <ds:schemaRef ds:uri="16c05727-aa75-4e4a-9b5f-8a80a1165891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94B36EA-CF11-40D0-93CA-F9002F3EA3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4D3619-0FAE-444B-BDB2-235453156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tamno drvo</Template>
  <TotalTime>0</TotalTime>
  <Words>1005</Words>
  <Application>Microsoft Office PowerPoint</Application>
  <PresentationFormat>Široki zaslon</PresentationFormat>
  <Paragraphs>137</Paragraphs>
  <Slides>17</Slides>
  <Notes>17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Symbol</vt:lpstr>
      <vt:lpstr>Times New Roman</vt:lpstr>
      <vt:lpstr>Tema sustava Office</vt:lpstr>
      <vt:lpstr>Materijali za oblaganje rubova Datum objave sadržaja: 29.04.2020. </vt:lpstr>
      <vt:lpstr>Ishodi učenja nastavne jedinice:     </vt:lpstr>
      <vt:lpstr>Osnovni materijali za oblaganje rubova ploča</vt:lpstr>
      <vt:lpstr>Osnovni materijali za oblaganje rubova ploča</vt:lpstr>
      <vt:lpstr>Osnovni materijali za oblaganje rubova ploča</vt:lpstr>
      <vt:lpstr>Osnovni materijali za oblaganje rubova ploča</vt:lpstr>
      <vt:lpstr>Osnovni materijali za oblaganje rubova ploča</vt:lpstr>
      <vt:lpstr>Osnovni materijali za oblaganje rubova ploča</vt:lpstr>
      <vt:lpstr>Osnovni materijali za oblaganje rubova ploča</vt:lpstr>
      <vt:lpstr>Osnovni materijali za oblaganje rubova ploča</vt:lpstr>
      <vt:lpstr>Osnovni materijali za oblaganje rubova ploča</vt:lpstr>
      <vt:lpstr>Osnovni materijali za oblaganje rubova ploča</vt:lpstr>
      <vt:lpstr>Pomoćni materijali za oblaganje rubova ploča</vt:lpstr>
      <vt:lpstr>Pomoćni materijali za oblaganje rubova ploča</vt:lpstr>
      <vt:lpstr>Izvori:</vt:lpstr>
      <vt:lpstr>Vrednovanje</vt:lpstr>
      <vt:lpstr>Hvala!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2020-03-23T16:51:28Z</dcterms:created>
  <dcterms:modified xsi:type="dcterms:W3CDTF">2023-08-16T08:55:53Z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