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335" r:id="rId2"/>
    <p:sldId id="256" r:id="rId3"/>
    <p:sldId id="284" r:id="rId4"/>
    <p:sldId id="287" r:id="rId5"/>
    <p:sldId id="288" r:id="rId6"/>
    <p:sldId id="285" r:id="rId7"/>
    <p:sldId id="289" r:id="rId8"/>
    <p:sldId id="296" r:id="rId9"/>
    <p:sldId id="295" r:id="rId10"/>
    <p:sldId id="294" r:id="rId11"/>
    <p:sldId id="293" r:id="rId12"/>
    <p:sldId id="292" r:id="rId13"/>
    <p:sldId id="301" r:id="rId14"/>
    <p:sldId id="303" r:id="rId15"/>
    <p:sldId id="302" r:id="rId16"/>
    <p:sldId id="304" r:id="rId17"/>
    <p:sldId id="299" r:id="rId18"/>
    <p:sldId id="298" r:id="rId19"/>
    <p:sldId id="297" r:id="rId20"/>
    <p:sldId id="333" r:id="rId21"/>
  </p:sldIdLst>
  <p:sldSz cx="9144000" cy="6858000" type="screen4x3"/>
  <p:notesSz cx="6888163" cy="10021888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3238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3238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6FE72C5-84F8-4D26-A868-20FCA68A18F2}" type="datetimeFigureOut">
              <a:rPr lang="hr-HR"/>
              <a:pPr>
                <a:defRPr/>
              </a:pPr>
              <a:t>21.8.2023.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3238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3238"/>
          </a:xfrm>
          <a:prstGeom prst="rect">
            <a:avLst/>
          </a:prstGeom>
        </p:spPr>
        <p:txBody>
          <a:bodyPr vert="horz" wrap="square" lIns="96625" tIns="48312" rIns="96625" bIns="4831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2B363F8-1B55-41D3-A2BA-1C12123F1A3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5011737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60913"/>
            <a:ext cx="5510213" cy="45100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Kliknite da biste uredili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8650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25" tIns="48312" rIns="96625" bIns="4831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8650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25" tIns="48312" rIns="96625" bIns="483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A1590721-015A-4E73-8205-9DF80193361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x-none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x-none" sz="2400" smtClean="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x-none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x-none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x-none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x-none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x-none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x-none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x-none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x-none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x-none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x-none" sz="2400" smtClean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hr-HR" noProof="0" smtClean="0"/>
              <a:t>Kliknite da biste uredili stil naslova matrice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hr-HR" noProof="0" smtClean="0"/>
              <a:t>Kliknite da biste uredili stil podnaslova matrice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2AD48-1B7D-4002-910B-4C1C397AC8B8}" type="datetime1">
              <a:rPr lang="hr-HR"/>
              <a:pPr>
                <a:defRPr/>
              </a:pPr>
              <a:t>21.8.2023.</a:t>
            </a:fld>
            <a:endParaRPr lang="hr-HR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SREDNJA STRUKOVNA ŠKOLA VARAŽDIN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42782-2379-481F-B349-D2A1738D6F8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967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SREDNJA STRUKOVNA ŠKOLA VARAŽDIN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A7982-A1BB-4DD5-B9C7-A998B725692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50C54-425D-44D3-8352-01F500C9FAFB}" type="datetime1">
              <a:rPr lang="hr-HR"/>
              <a:pPr>
                <a:defRPr/>
              </a:pPr>
              <a:t>21.8.2023.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821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SREDNJA STRUKOVNA ŠKOLA VARAŽDIN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262E3-6522-4517-9D09-60393C7BFE1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D5E6D-9239-4471-873B-10FA387B7287}" type="datetime1">
              <a:rPr lang="hr-HR"/>
              <a:pPr>
                <a:defRPr/>
              </a:pPr>
              <a:t>21.8.2023.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537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SREDNJA STRUKOVNA ŠKOLA VARAŽDIN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DA220-724A-485F-8E70-822AF735DD6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14836-559E-47C2-A4BC-3C79DACA64F3}" type="datetime1">
              <a:rPr lang="hr-HR"/>
              <a:pPr>
                <a:defRPr/>
              </a:pPr>
              <a:t>21.8.2023.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297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SREDNJA STRUKOVNA ŠKOLA VARAŽDIN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791E5-C660-4FCE-9641-26929FCE28F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05F81-0A95-454D-99D7-B691DCF96792}" type="datetime1">
              <a:rPr lang="hr-HR"/>
              <a:pPr>
                <a:defRPr/>
              </a:pPr>
              <a:t>21.8.2023.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193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SREDNJA STRUKOVNA ŠKOLA VARAŽDIN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C21F-2CFF-45DB-A784-85D5642A182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319FF-656D-45E2-A3B3-72193C3CBF80}" type="datetime1">
              <a:rPr lang="hr-HR"/>
              <a:pPr>
                <a:defRPr/>
              </a:pPr>
              <a:t>21.8.2023.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838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SREDNJA STRUKOVNA ŠKOLA VARAŽDIN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FE51-DC8F-4321-9D4D-C081BEC9A73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46A27-595C-4692-9ACE-8997D0F7F8BB}" type="datetime1">
              <a:rPr lang="hr-HR"/>
              <a:pPr>
                <a:defRPr/>
              </a:pPr>
              <a:t>21.8.2023.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6299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SREDNJA STRUKOVNA ŠKOLA VARAŽDIN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AE869-8C80-4EFB-8B2F-5942EF510DC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72461-7507-45FE-B3DC-F857614278E4}" type="datetime1">
              <a:rPr lang="hr-HR"/>
              <a:pPr>
                <a:defRPr/>
              </a:pPr>
              <a:t>21.8.2023.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094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SREDNJA STRUKOVNA ŠKOLA VARAŽDIN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D3DE-2290-4A74-9E85-626665A2B5F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DF21A-E4FB-4469-9C26-FD723D3C0DA2}" type="datetime1">
              <a:rPr lang="hr-HR"/>
              <a:pPr>
                <a:defRPr/>
              </a:pPr>
              <a:t>21.8.2023.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553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SREDNJA STRUKOVNA ŠKOLA VARAŽDIN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9D4A2-9712-4400-A758-869C45DAC7A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72C08-01A0-486E-A65E-2385D0256852}" type="datetime1">
              <a:rPr lang="hr-HR"/>
              <a:pPr>
                <a:defRPr/>
              </a:pPr>
              <a:t>21.8.2023.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963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SREDNJA STRUKOVNA ŠKOLA VARAŽDIN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E044F-841B-410F-9AE9-C129E98F0E3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E56B2-68FF-4F7B-BC65-7775274DEE43}" type="datetime1">
              <a:rPr lang="hr-HR"/>
              <a:pPr>
                <a:defRPr/>
              </a:pPr>
              <a:t>21.8.2023.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6358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308725"/>
            <a:ext cx="4032250" cy="325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hr-HR"/>
              <a:t>SREDNJA STRUKOVNA ŠKOLA VARAŽDIN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A1C9A3C0-1725-498E-B0BD-4A87629EC26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x-none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x-none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x-none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x-none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x-none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x-none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x-none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x-none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x-none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 naslova matrice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FF2BF14-8344-4966-A6F9-055D71259AC4}" type="datetime1">
              <a:rPr lang="hr-HR"/>
              <a:pPr>
                <a:defRPr/>
              </a:pPr>
              <a:t>21.8.2023.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sadržaja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553075"/>
          </a:xfrm>
        </p:spPr>
        <p:txBody>
          <a:bodyPr/>
          <a:lstStyle/>
          <a:p>
            <a:pPr eaLnBrk="1" hangingPunct="1"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None/>
            </a:pPr>
            <a:r>
              <a:rPr lang="hr-HR" altLang="sr-Latn-RS" sz="180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Zanimanje : DRVODJELJSKI TEHNIČAR - DIZAJNER</a:t>
            </a:r>
          </a:p>
          <a:p>
            <a:pPr eaLnBrk="1" hangingPunct="1"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None/>
            </a:pPr>
            <a:r>
              <a:rPr lang="hr-HR" altLang="sr-Latn-RS" sz="180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Nastavni predmet: OPREMANJE I PROJEKTIRANJE PROSTORA</a:t>
            </a:r>
          </a:p>
          <a:p>
            <a:pPr eaLnBrk="1" hangingPunct="1"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None/>
            </a:pPr>
            <a:r>
              <a:rPr lang="hr-HR" altLang="sr-Latn-RS" sz="180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Razred: Četvrti (4.)</a:t>
            </a:r>
          </a:p>
          <a:p>
            <a:pPr eaLnBrk="1" hangingPunct="1"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None/>
            </a:pPr>
            <a:r>
              <a:rPr lang="hr-HR" altLang="sr-Latn-RS" sz="180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Obrazovno područje: PRERADA I OBRADA DRVA</a:t>
            </a:r>
          </a:p>
          <a:p>
            <a:pPr eaLnBrk="1" hangingPunct="1"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None/>
            </a:pPr>
            <a:r>
              <a:rPr lang="hr-HR" altLang="sr-Latn-RS" sz="180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Naziv nastavne jedinice: NAČELA I ELEMENTI OBLIKOVANJA PROSTORA ZA STANOVANJE, 3 sata</a:t>
            </a:r>
          </a:p>
          <a:p>
            <a:pPr eaLnBrk="1" hangingPunct="1"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None/>
            </a:pPr>
            <a:r>
              <a:rPr lang="hr-HR" altLang="sr-Latn-RS" sz="180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Pripremio: Stjepan Ostroški, dipl.ing. </a:t>
            </a:r>
          </a:p>
          <a:p>
            <a:pPr eaLnBrk="1" hangingPunct="1"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None/>
            </a:pPr>
            <a:r>
              <a:rPr lang="hr-HR" altLang="sr-Latn-RS" sz="180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Datum objave: 05.09.2022.</a:t>
            </a:r>
          </a:p>
          <a:p>
            <a:pPr eaLnBrk="1" hangingPunct="1"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None/>
            </a:pPr>
            <a:r>
              <a:rPr lang="hr-HR" altLang="sr-Latn-RS" sz="180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 Ishodi učenja nastavne jedinice:</a:t>
            </a:r>
          </a:p>
          <a:p>
            <a:pPr eaLnBrk="1" hangingPunct="1"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None/>
            </a:pPr>
            <a:endParaRPr lang="hr-HR" altLang="sr-Latn-RS" sz="180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hr-HR" altLang="sr-Latn-RS" sz="1800" i="1" u="sng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Prepoznati </a:t>
            </a:r>
            <a:r>
              <a:rPr lang="hr-HR" altLang="sr-Latn-RS" sz="1800" i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osnovne komponente prostora (boje, teksture, materijale, osvjetljenje i dr.) pri opremanju stana.</a:t>
            </a:r>
          </a:p>
          <a:p>
            <a:pPr lvl="1"/>
            <a:r>
              <a:rPr lang="hr-HR" altLang="sr-Latn-RS" sz="1800" i="1" u="sng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Koristiti </a:t>
            </a:r>
            <a:r>
              <a:rPr lang="hr-HR" altLang="sr-Latn-RS" sz="1800" i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literaturu povezanu s primjenom boja, tekstura, rasvjete, materijala i drugih komponenata u opremanju stana.</a:t>
            </a:r>
            <a:endParaRPr lang="hr-HR" altLang="sr-Latn-RS" smtClean="0"/>
          </a:p>
        </p:txBody>
      </p:sp>
      <p:sp>
        <p:nvSpPr>
          <p:cNvPr id="5123" name="Rezervirano mjesto podnožja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200" smtClean="0"/>
              <a:t>SREDNJA STRUKOVNA ŠKOLA VARAŽDIN</a:t>
            </a:r>
          </a:p>
        </p:txBody>
      </p:sp>
      <p:sp>
        <p:nvSpPr>
          <p:cNvPr id="5124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A15770-A39E-4B12-B23D-29A7FDD7B277}" type="slidenum">
              <a:rPr lang="hr-HR" altLang="sr-Latn-R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hr-HR" altLang="sr-Latn-RS" sz="1200" smtClean="0">
              <a:latin typeface="Arial Black" panose="020B0A04020102020204" pitchFamily="34" charset="0"/>
            </a:endParaRPr>
          </a:p>
        </p:txBody>
      </p:sp>
      <p:sp>
        <p:nvSpPr>
          <p:cNvPr id="5125" name="Rezervirano mjesto datuma 5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068ADCA-16C6-4ACA-A385-556E145480D2}" type="datetime1">
              <a:rPr lang="hr-HR" altLang="sr-Latn-R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21.8.2023.</a:t>
            </a:fld>
            <a:endParaRPr lang="hr-HR" altLang="sr-Latn-RS" sz="12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zervirano mjesto podnožja 3"/>
          <p:cNvSpPr txBox="1">
            <a:spLocks noGrp="1"/>
          </p:cNvSpPr>
          <p:nvPr/>
        </p:nvSpPr>
        <p:spPr bwMode="auto">
          <a:xfrm>
            <a:off x="2339975" y="6308725"/>
            <a:ext cx="40322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000">
                <a:solidFill>
                  <a:srgbClr val="000000"/>
                </a:solidFill>
              </a:rPr>
              <a:t>SREDNJA STRUKOVNA ŠKOLA VARAŽDIN</a:t>
            </a:r>
          </a:p>
        </p:txBody>
      </p:sp>
      <p:sp>
        <p:nvSpPr>
          <p:cNvPr id="14339" name="Rezervirano mjesto broja slajda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A0C93B2-ED5D-4284-87D8-6F6F1C79F98C}" type="slidenum">
              <a:rPr lang="hr-HR" altLang="sr-Latn-RS" sz="1000">
                <a:solidFill>
                  <a:srgbClr val="000000"/>
                </a:solidFill>
                <a:latin typeface="Arial Black" panose="020B0A040201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hr-HR" altLang="sr-Latn-RS" sz="10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340" name="Rezervirano mjesto datuma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7F981A8-FF67-459D-BD15-AC64370B92C4}" type="datetime1">
              <a:rPr lang="hr-HR" altLang="sr-Latn-RS" sz="10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21.8.2023.</a:t>
            </a:fld>
            <a:endParaRPr lang="hr-HR" altLang="sr-Latn-RS" sz="1000">
              <a:solidFill>
                <a:srgbClr val="000000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620713"/>
            <a:ext cx="8229600" cy="5688012"/>
          </a:xfrm>
        </p:spPr>
        <p:txBody>
          <a:bodyPr/>
          <a:lstStyle/>
          <a:p>
            <a:pPr marL="0" indent="0">
              <a:buClr>
                <a:srgbClr val="00007D"/>
              </a:buClr>
              <a:buFont typeface="Wingdings" panose="05000000000000000000" pitchFamily="2" charset="2"/>
              <a:buNone/>
            </a:pPr>
            <a:endParaRPr lang="sr-Latn-CS" altLang="sr-Latn-RS" sz="2000" u="sng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00007D"/>
              </a:buClr>
              <a:buFont typeface="Wingdings" panose="05000000000000000000" pitchFamily="2" charset="2"/>
              <a:buNone/>
            </a:pPr>
            <a:r>
              <a:rPr lang="sr-Latn-CS" altLang="sr-Latn-RS" sz="2000" i="1" u="sng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Umjetno osvjetljenje u stanu </a:t>
            </a:r>
          </a:p>
          <a:p>
            <a:pPr marL="0" indent="0">
              <a:buClr>
                <a:srgbClr val="00007D"/>
              </a:buClr>
            </a:pPr>
            <a:r>
              <a:rPr lang="hr-HR" altLang="sr-Latn-RS" sz="200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CS" altLang="sr-Latn-RS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Težimo da se što više približi prirodnoj, dnevnoj svjetlosti. </a:t>
            </a:r>
          </a:p>
          <a:p>
            <a:pPr marL="0" indent="0">
              <a:buClr>
                <a:srgbClr val="00007D"/>
              </a:buClr>
            </a:pPr>
            <a:r>
              <a:rPr lang="hr-HR" altLang="sr-Latn-RS" sz="200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CS" altLang="sr-Latn-RS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Kod umjetnog osvjetljenja predmeti u stanu nikada neće imati prave, prirodne boje.</a:t>
            </a:r>
          </a:p>
          <a:p>
            <a:pPr marL="0" indent="0">
              <a:buClr>
                <a:srgbClr val="00007D"/>
              </a:buClr>
            </a:pPr>
            <a:r>
              <a:rPr lang="hr-HR" altLang="sr-Latn-RS" sz="200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CS" altLang="sr-Latn-RS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Ovisi o izboru i rasporedu svjetlećih tijela u stanu.</a:t>
            </a:r>
          </a:p>
          <a:p>
            <a:pPr marL="0" indent="0">
              <a:buClr>
                <a:srgbClr val="00007D"/>
              </a:buClr>
              <a:buFont typeface="Wingdings" panose="05000000000000000000" pitchFamily="2" charset="2"/>
              <a:buNone/>
            </a:pPr>
            <a:endParaRPr lang="sr-Latn-CS" altLang="sr-Latn-RS" sz="20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00007D"/>
              </a:buClr>
              <a:buFont typeface="Wingdings" panose="05000000000000000000" pitchFamily="2" charset="2"/>
              <a:buNone/>
            </a:pPr>
            <a:r>
              <a:rPr lang="sr-Latn-CS" altLang="sr-Latn-RS" sz="2000" i="1" u="sng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Rasprostiranje svjetlosti:</a:t>
            </a:r>
          </a:p>
          <a:p>
            <a:pPr marL="0" indent="0">
              <a:buClr>
                <a:srgbClr val="00007D"/>
              </a:buClr>
            </a:pPr>
            <a:r>
              <a:rPr lang="hr-HR" altLang="sr-Latn-RS" sz="200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CS" altLang="sr-Latn-RS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Direktno – usmjerava svjetlost u određenom pravcu (reflektori, sjenila).</a:t>
            </a:r>
          </a:p>
          <a:p>
            <a:pPr marL="0" indent="0">
              <a:buClr>
                <a:srgbClr val="00007D"/>
              </a:buClr>
            </a:pPr>
            <a:r>
              <a:rPr lang="hr-HR" altLang="sr-Latn-RS" sz="200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CS" altLang="sr-Latn-RS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Indirektno – svjetlost se reflektira sa stropa ili zidova.</a:t>
            </a:r>
          </a:p>
          <a:p>
            <a:pPr marL="0" indent="0">
              <a:buClr>
                <a:srgbClr val="00007D"/>
              </a:buClr>
            </a:pPr>
            <a:r>
              <a:rPr lang="hr-HR" altLang="sr-Latn-RS" sz="200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CS" altLang="sr-Latn-RS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Kombinirano</a:t>
            </a:r>
          </a:p>
          <a:p>
            <a:pPr marL="0" indent="0">
              <a:buClr>
                <a:srgbClr val="00007D"/>
              </a:buClr>
              <a:buFont typeface="Wingdings" panose="05000000000000000000" pitchFamily="2" charset="2"/>
              <a:buNone/>
            </a:pPr>
            <a:r>
              <a:rPr lang="sr-Latn-CS" altLang="sr-Latn-RS" sz="1600" u="sng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hr-HR" altLang="sr-Latn-RS" sz="1600" b="1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zervirano mjesto podnožja 3"/>
          <p:cNvSpPr txBox="1">
            <a:spLocks noGrp="1"/>
          </p:cNvSpPr>
          <p:nvPr/>
        </p:nvSpPr>
        <p:spPr bwMode="auto">
          <a:xfrm>
            <a:off x="2339975" y="6308725"/>
            <a:ext cx="40322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000">
                <a:solidFill>
                  <a:srgbClr val="000000"/>
                </a:solidFill>
              </a:rPr>
              <a:t>SREDNJA STRUKOVNA ŠKOLA VARAŽDIN</a:t>
            </a:r>
          </a:p>
        </p:txBody>
      </p:sp>
      <p:sp>
        <p:nvSpPr>
          <p:cNvPr id="15363" name="Rezervirano mjesto broja slajda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AB1D740D-DF2F-4212-B9BA-AB4E2A75D44F}" type="slidenum">
              <a:rPr lang="hr-HR" altLang="sr-Latn-RS" sz="1000">
                <a:solidFill>
                  <a:srgbClr val="000000"/>
                </a:solidFill>
                <a:latin typeface="Arial Black" panose="020B0A040201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hr-HR" altLang="sr-Latn-RS" sz="10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364" name="Rezervirano mjesto datuma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7DC3CD0-4D5D-4509-BBBF-81637298CA51}" type="datetime1">
              <a:rPr lang="hr-HR" altLang="sr-Latn-RS" sz="10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21.8.2023.</a:t>
            </a:fld>
            <a:endParaRPr lang="hr-HR" altLang="sr-Latn-RS" sz="1000">
              <a:solidFill>
                <a:srgbClr val="000000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620713"/>
            <a:ext cx="8229600" cy="5688012"/>
          </a:xfrm>
        </p:spPr>
        <p:txBody>
          <a:bodyPr/>
          <a:lstStyle/>
          <a:p>
            <a:pPr>
              <a:spcAft>
                <a:spcPts val="0"/>
              </a:spcAft>
              <a:buClr>
                <a:srgbClr val="00007D"/>
              </a:buClr>
              <a:defRPr/>
            </a:pPr>
            <a:r>
              <a:rPr lang="x-none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Potrebno </a:t>
            </a:r>
            <a:r>
              <a:rPr lang="x-none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osvjetljenje</a:t>
            </a:r>
            <a:r>
              <a:rPr lang="x-none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prema stambenim funkcijama (LUX = lumen/m2):</a:t>
            </a:r>
          </a:p>
          <a:p>
            <a:pPr lvl="1">
              <a:spcAft>
                <a:spcPts val="0"/>
              </a:spcAft>
              <a:buClr>
                <a:srgbClr val="00007D"/>
              </a:buClr>
              <a:defRPr/>
            </a:pPr>
            <a:r>
              <a:rPr lang="x-non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Boravak i okupljanje  - 100 LUX</a:t>
            </a:r>
          </a:p>
          <a:p>
            <a:pPr lvl="1">
              <a:spcAft>
                <a:spcPts val="0"/>
              </a:spcAft>
              <a:buClr>
                <a:srgbClr val="00007D"/>
              </a:buClr>
              <a:defRPr/>
            </a:pPr>
            <a:r>
              <a:rPr lang="x-non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Blagovanje                   - 200 LUX</a:t>
            </a:r>
          </a:p>
          <a:p>
            <a:pPr lvl="1">
              <a:spcAft>
                <a:spcPts val="0"/>
              </a:spcAft>
              <a:buClr>
                <a:srgbClr val="00007D"/>
              </a:buClr>
              <a:defRPr/>
            </a:pPr>
            <a:r>
              <a:rPr lang="x-non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Spavanje                       - 50 LUX</a:t>
            </a:r>
          </a:p>
          <a:p>
            <a:pPr lvl="1">
              <a:spcAft>
                <a:spcPts val="0"/>
              </a:spcAft>
              <a:buClr>
                <a:srgbClr val="00007D"/>
              </a:buClr>
              <a:defRPr/>
            </a:pPr>
            <a:r>
              <a:rPr lang="x-non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Pisanje i čitanje           - 400 LUX</a:t>
            </a:r>
          </a:p>
          <a:p>
            <a:pPr lvl="1">
              <a:spcAft>
                <a:spcPts val="0"/>
              </a:spcAft>
              <a:buClr>
                <a:srgbClr val="00007D"/>
              </a:buClr>
              <a:defRPr/>
            </a:pPr>
            <a:r>
              <a:rPr lang="x-non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Priprema hrane           - 200 LUX</a:t>
            </a:r>
          </a:p>
          <a:p>
            <a:pPr lvl="1">
              <a:spcAft>
                <a:spcPts val="0"/>
              </a:spcAft>
              <a:buClr>
                <a:srgbClr val="00007D"/>
              </a:buClr>
              <a:defRPr/>
            </a:pPr>
            <a:r>
              <a:rPr lang="x-non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Predsoblja i ostave      - 100 LUX</a:t>
            </a:r>
          </a:p>
          <a:p>
            <a:pPr lvl="1">
              <a:spcAft>
                <a:spcPts val="0"/>
              </a:spcAft>
              <a:buClr>
                <a:srgbClr val="00007D"/>
              </a:buClr>
              <a:defRPr/>
            </a:pPr>
            <a:r>
              <a:rPr lang="x-non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Stepeništa(unutarnja) - 100 LUX</a:t>
            </a:r>
            <a:endParaRPr lang="x-non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7D"/>
              </a:buClr>
              <a:defRPr/>
            </a:pPr>
            <a:r>
              <a:rPr lang="x-none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Svjetleća</a:t>
            </a:r>
            <a:r>
              <a:rPr lang="x-none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tijela</a:t>
            </a:r>
            <a:r>
              <a:rPr lang="x-non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(lampe, lusteri, reflektori) – dobar dizajn </a:t>
            </a:r>
            <a:r>
              <a:rPr lang="x-none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svjetlećih</a:t>
            </a:r>
            <a:r>
              <a:rPr lang="x-non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tijela</a:t>
            </a:r>
            <a:r>
              <a:rPr lang="x-non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znači:</a:t>
            </a:r>
          </a:p>
          <a:p>
            <a:pPr lvl="1">
              <a:spcAft>
                <a:spcPts val="0"/>
              </a:spcAft>
              <a:buClr>
                <a:srgbClr val="00007D"/>
              </a:buClr>
              <a:defRPr/>
            </a:pPr>
            <a:r>
              <a:rPr lang="x-non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Mogućnost izvršenja različitih poslova u stanu sa najmanje psihofizičkih napora.</a:t>
            </a:r>
          </a:p>
          <a:p>
            <a:pPr lvl="1">
              <a:spcAft>
                <a:spcPts val="0"/>
              </a:spcAft>
              <a:buClr>
                <a:srgbClr val="00007D"/>
              </a:buClr>
              <a:defRPr/>
            </a:pPr>
            <a:r>
              <a:rPr lang="x-non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Mogućnost estetskog isticanje stambenih prostorija.</a:t>
            </a:r>
          </a:p>
          <a:p>
            <a:pPr lvl="1">
              <a:spcAft>
                <a:spcPts val="0"/>
              </a:spcAft>
              <a:buClr>
                <a:srgbClr val="00007D"/>
              </a:buClr>
              <a:defRPr/>
            </a:pPr>
            <a:r>
              <a:rPr lang="x-non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Eliminiranje opasnih </a:t>
            </a:r>
            <a:r>
              <a:rPr lang="x-none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mjesta</a:t>
            </a:r>
            <a:r>
              <a:rPr lang="x-non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stanu.</a:t>
            </a:r>
          </a:p>
          <a:p>
            <a:pPr lvl="1">
              <a:spcAft>
                <a:spcPts val="0"/>
              </a:spcAft>
              <a:buClr>
                <a:srgbClr val="00007D"/>
              </a:buClr>
              <a:defRPr/>
            </a:pPr>
            <a:r>
              <a:rPr lang="x-non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Racionalna/ekonomična potrošnja električne energije.</a:t>
            </a:r>
          </a:p>
          <a:p>
            <a:pPr marL="457200" lvl="1" indent="0">
              <a:spcAft>
                <a:spcPts val="0"/>
              </a:spcAft>
              <a:buClr>
                <a:srgbClr val="00007D"/>
              </a:buClr>
              <a:buFont typeface="Wingdings" panose="05000000000000000000" pitchFamily="2" charset="2"/>
              <a:buNone/>
              <a:defRPr/>
            </a:pPr>
            <a:endParaRPr lang="x-none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Clr>
                <a:srgbClr val="00007D"/>
              </a:buClr>
              <a:buFont typeface="Wingdings" panose="05000000000000000000" pitchFamily="2" charset="2"/>
              <a:buNone/>
              <a:defRPr/>
            </a:pPr>
            <a:endParaRPr lang="hr-HR" sz="20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zervirano mjesto podnožja 3"/>
          <p:cNvSpPr txBox="1">
            <a:spLocks noGrp="1"/>
          </p:cNvSpPr>
          <p:nvPr/>
        </p:nvSpPr>
        <p:spPr bwMode="auto">
          <a:xfrm>
            <a:off x="2339975" y="6308725"/>
            <a:ext cx="40322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000">
                <a:solidFill>
                  <a:srgbClr val="000000"/>
                </a:solidFill>
              </a:rPr>
              <a:t>SREDNJA STRUKOVNA ŠKOLA VARAŽDIN</a:t>
            </a:r>
          </a:p>
        </p:txBody>
      </p:sp>
      <p:sp>
        <p:nvSpPr>
          <p:cNvPr id="16387" name="Rezervirano mjesto broja slajda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D01078A-3691-4508-B2E3-61B9A1CE1F00}" type="slidenum">
              <a:rPr lang="hr-HR" altLang="sr-Latn-RS" sz="1000">
                <a:solidFill>
                  <a:srgbClr val="000000"/>
                </a:solidFill>
                <a:latin typeface="Arial Black" panose="020B0A040201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hr-HR" altLang="sr-Latn-RS" sz="10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6388" name="Rezervirano mjesto datuma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972BFEE-3B11-45F7-97F7-AC25237E5EA1}" type="datetime1">
              <a:rPr lang="hr-HR" altLang="sr-Latn-RS" sz="10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21.8.2023.</a:t>
            </a:fld>
            <a:endParaRPr lang="hr-HR" altLang="sr-Latn-RS" sz="1000">
              <a:solidFill>
                <a:srgbClr val="000000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620713"/>
            <a:ext cx="8229600" cy="5688012"/>
          </a:xfrm>
        </p:spPr>
        <p:txBody>
          <a:bodyPr/>
          <a:lstStyle/>
          <a:p>
            <a:pPr marL="0" indent="0">
              <a:buClr>
                <a:srgbClr val="00007D"/>
              </a:buClr>
              <a:buFont typeface="Wingdings" panose="05000000000000000000" pitchFamily="2" charset="2"/>
              <a:buNone/>
            </a:pPr>
            <a:r>
              <a:rPr lang="sr-Latn-CS" altLang="sr-Latn-RS" sz="2000" b="1" u="sng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Zrak i temperatura u prostoriji</a:t>
            </a:r>
          </a:p>
          <a:p>
            <a:pPr marL="0" indent="0">
              <a:buClr>
                <a:srgbClr val="00007D"/>
              </a:buClr>
              <a:buFont typeface="Wingdings" panose="05000000000000000000" pitchFamily="2" charset="2"/>
              <a:buNone/>
            </a:pPr>
            <a:endParaRPr lang="sr-Latn-CS" altLang="sr-Latn-RS" sz="2000" b="1" u="sng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00007D"/>
              </a:buClr>
            </a:pPr>
            <a:r>
              <a:rPr lang="hr-HR" altLang="sr-Latn-RS" sz="200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altLang="sr-Latn-RS" sz="20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Disanjem čovjek udiše kisik iz zraka, a izdiše ugljični dioksid i vodenu paru.</a:t>
            </a:r>
          </a:p>
          <a:p>
            <a:pPr marL="0" indent="0">
              <a:buClr>
                <a:srgbClr val="00007D"/>
              </a:buClr>
            </a:pPr>
            <a:r>
              <a:rPr lang="hr-HR" altLang="sr-Latn-RS" sz="2000" i="1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hr-HR" altLang="sr-Latn-RS" sz="2000" i="1" smtClean="0">
                <a:solidFill>
                  <a:srgbClr val="000000"/>
                </a:solidFill>
                <a:latin typeface="Calibri" panose="020F0502020204030204" pitchFamily="34" charset="0"/>
              </a:rPr>
              <a:t>Potrebna količina zraka </a:t>
            </a:r>
            <a:r>
              <a:rPr lang="hr-HR" altLang="sr-Latn-RS" sz="2000" smtClean="0">
                <a:solidFill>
                  <a:srgbClr val="000000"/>
                </a:solidFill>
                <a:latin typeface="Calibri" panose="020F0502020204030204" pitchFamily="34" charset="0"/>
              </a:rPr>
              <a:t>(pri jednokratnoj izmjeni zraka u prostoru u jednom satu):</a:t>
            </a:r>
          </a:p>
          <a:p>
            <a:pPr lvl="1">
              <a:buClr>
                <a:srgbClr val="00007D"/>
              </a:buClr>
            </a:pPr>
            <a:r>
              <a:rPr lang="hr-HR" altLang="sr-Latn-RS" sz="2000" smtClean="0">
                <a:solidFill>
                  <a:srgbClr val="000000"/>
                </a:solidFill>
                <a:latin typeface="Calibri" panose="020F0502020204030204" pitchFamily="34" charset="0"/>
              </a:rPr>
              <a:t>32 m3/h – odrasla osoba</a:t>
            </a:r>
          </a:p>
          <a:p>
            <a:pPr lvl="1">
              <a:buClr>
                <a:srgbClr val="00007D"/>
              </a:buClr>
            </a:pPr>
            <a:r>
              <a:rPr lang="hr-HR" altLang="sr-Latn-RS" sz="2000" smtClean="0">
                <a:solidFill>
                  <a:srgbClr val="000000"/>
                </a:solidFill>
                <a:latin typeface="Calibri" panose="020F0502020204030204" pitchFamily="34" charset="0"/>
              </a:rPr>
              <a:t>15 m3/h – dijete</a:t>
            </a:r>
          </a:p>
          <a:p>
            <a:pPr lvl="1">
              <a:buClr>
                <a:srgbClr val="00007D"/>
              </a:buClr>
            </a:pPr>
            <a:r>
              <a:rPr lang="hr-HR" altLang="sr-Latn-RS" sz="2000" smtClean="0">
                <a:solidFill>
                  <a:srgbClr val="000000"/>
                </a:solidFill>
                <a:latin typeface="Calibri" panose="020F0502020204030204" pitchFamily="34" charset="0"/>
              </a:rPr>
              <a:t>Kod slobodno stojećih zgrada i uz zatvorene prozore dolazi do izmjene zraka 1,5 – 2 puta na sat što znači da je potrebno cca. 16 m3 prostora za svaku odraslu osobu i cca. 8m3 prostora za dijete.</a:t>
            </a:r>
          </a:p>
          <a:p>
            <a:pPr lvl="1">
              <a:buClr>
                <a:srgbClr val="00007D"/>
              </a:buClr>
              <a:buFont typeface="Wingdings" panose="05000000000000000000" pitchFamily="2" charset="2"/>
              <a:buNone/>
            </a:pPr>
            <a:endParaRPr lang="hr-HR" altLang="sr-Latn-RS" sz="200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Clr>
                <a:srgbClr val="00007D"/>
              </a:buClr>
            </a:pPr>
            <a:r>
              <a:rPr lang="hr-HR" altLang="sr-Latn-RS" sz="2000" i="1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hr-HR" altLang="sr-Latn-RS" sz="2000" i="1" smtClean="0">
                <a:solidFill>
                  <a:srgbClr val="000000"/>
                </a:solidFill>
                <a:latin typeface="Calibri" panose="020F0502020204030204" pitchFamily="34" charset="0"/>
              </a:rPr>
              <a:t>Toplina prostorija</a:t>
            </a:r>
          </a:p>
          <a:p>
            <a:pPr lvl="1">
              <a:buClr>
                <a:srgbClr val="00007D"/>
              </a:buClr>
            </a:pPr>
            <a:r>
              <a:rPr lang="hr-HR" altLang="sr-Latn-RS" sz="2000" smtClean="0">
                <a:solidFill>
                  <a:srgbClr val="000000"/>
                </a:solidFill>
                <a:latin typeface="Calibri" panose="020F0502020204030204" pitchFamily="34" charset="0"/>
              </a:rPr>
              <a:t>Najugodnija za ljude je temperatura u prostoriji od 18-20 stupnjeva Celzijusa, pri mirovanju, a pri radu 15-18 stupnjeva Celzijusa</a:t>
            </a:r>
          </a:p>
          <a:p>
            <a:pPr lvl="1">
              <a:buClr>
                <a:srgbClr val="00007D"/>
              </a:buClr>
              <a:buFont typeface="Wingdings" panose="05000000000000000000" pitchFamily="2" charset="2"/>
              <a:buNone/>
            </a:pPr>
            <a:endParaRPr lang="hr-HR" altLang="sr-Latn-R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zervirano mjesto podnožja 3"/>
          <p:cNvSpPr txBox="1">
            <a:spLocks noGrp="1"/>
          </p:cNvSpPr>
          <p:nvPr/>
        </p:nvSpPr>
        <p:spPr bwMode="auto">
          <a:xfrm>
            <a:off x="2339975" y="6308725"/>
            <a:ext cx="40322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000">
                <a:solidFill>
                  <a:srgbClr val="000000"/>
                </a:solidFill>
              </a:rPr>
              <a:t>SREDNJA STRUKOVNA ŠKOLA VARAŽDIN</a:t>
            </a:r>
          </a:p>
        </p:txBody>
      </p:sp>
      <p:sp>
        <p:nvSpPr>
          <p:cNvPr id="17411" name="Rezervirano mjesto broja slajda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8B5747B-DCA8-4C3F-8E18-1B78AE9FF36D}" type="slidenum">
              <a:rPr lang="hr-HR" altLang="sr-Latn-RS" sz="1000">
                <a:solidFill>
                  <a:srgbClr val="000000"/>
                </a:solidFill>
                <a:latin typeface="Arial Black" panose="020B0A040201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hr-HR" altLang="sr-Latn-RS" sz="10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412" name="Rezervirano mjesto datuma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14E879B-971B-498F-AEBF-26EF62B28D5A}" type="datetime1">
              <a:rPr lang="hr-HR" altLang="sr-Latn-RS" sz="10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21.8.2023.</a:t>
            </a:fld>
            <a:endParaRPr lang="hr-HR" altLang="sr-Latn-RS" sz="1000">
              <a:solidFill>
                <a:srgbClr val="000000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620713"/>
            <a:ext cx="8229600" cy="5688012"/>
          </a:xfrm>
        </p:spPr>
        <p:txBody>
          <a:bodyPr/>
          <a:lstStyle/>
          <a:p>
            <a:pPr eaLnBrk="1" hangingPunct="1">
              <a:lnSpc>
                <a:spcPct val="107000"/>
              </a:lnSpc>
              <a:spcAft>
                <a:spcPts val="800"/>
              </a:spcAft>
              <a:buClr>
                <a:srgbClr val="00007D"/>
              </a:buClr>
              <a:buFont typeface="Wingdings" panose="05000000000000000000" pitchFamily="2" charset="2"/>
              <a:buNone/>
            </a:pPr>
            <a:r>
              <a:rPr lang="sr-Latn-CS" altLang="sr-Latn-RS" sz="2000" b="1" u="sng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PSIHOLOGIJA BOJE I PRIMJENA BOJA U PROSTORU</a:t>
            </a:r>
            <a:endParaRPr lang="hr-HR" altLang="sr-Latn-RS" sz="200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altLang="sr-Latn-RS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Sunce emitira elektromagnetsko zračenje različitih valnih duljina.</a:t>
            </a:r>
          </a:p>
          <a:p>
            <a:r>
              <a:rPr lang="hr-HR" altLang="sr-Latn-RS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Ljudsko oko osjetljivo je samo na mali dio tog spektra, na vidljivi dio spektra, tzv. </a:t>
            </a:r>
            <a:r>
              <a:rPr lang="hr-HR" altLang="sr-Latn-RS" sz="2000" b="1" i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bijelo svjetlo </a:t>
            </a:r>
            <a:r>
              <a:rPr lang="hr-HR" altLang="sr-Latn-RS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(cca 380 ‐750 nm</a:t>
            </a:r>
            <a:endParaRPr lang="sr-Latn-CS" altLang="sr-Latn-RS" sz="2000" u="sng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414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2552700"/>
            <a:ext cx="5832475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zervirano mjesto podnožja 3"/>
          <p:cNvSpPr txBox="1">
            <a:spLocks noGrp="1"/>
          </p:cNvSpPr>
          <p:nvPr/>
        </p:nvSpPr>
        <p:spPr bwMode="auto">
          <a:xfrm>
            <a:off x="2339975" y="6308725"/>
            <a:ext cx="40322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000">
                <a:solidFill>
                  <a:srgbClr val="000000"/>
                </a:solidFill>
              </a:rPr>
              <a:t>SREDNJA STRUKOVNA ŠKOLA VARAŽDIN</a:t>
            </a:r>
          </a:p>
        </p:txBody>
      </p:sp>
      <p:sp>
        <p:nvSpPr>
          <p:cNvPr id="18435" name="Rezervirano mjesto broja slajda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CB87471-FB5E-486B-A63D-124EC927A86C}" type="slidenum">
              <a:rPr lang="hr-HR" altLang="sr-Latn-RS" sz="1000">
                <a:solidFill>
                  <a:srgbClr val="000000"/>
                </a:solidFill>
                <a:latin typeface="Arial Black" panose="020B0A040201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hr-HR" altLang="sr-Latn-RS" sz="10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8436" name="Rezervirano mjesto datuma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F196A83-E922-480C-ADEE-CA7B443A243D}" type="datetime1">
              <a:rPr lang="hr-HR" altLang="sr-Latn-RS" sz="10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21.8.2023.</a:t>
            </a:fld>
            <a:endParaRPr lang="hr-HR" altLang="sr-Latn-RS" sz="1000">
              <a:solidFill>
                <a:srgbClr val="000000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620713"/>
            <a:ext cx="8229600" cy="5688012"/>
          </a:xfrm>
        </p:spPr>
        <p:txBody>
          <a:bodyPr/>
          <a:lstStyle/>
          <a:p>
            <a:pPr eaLnBrk="1" hangingPunct="1">
              <a:lnSpc>
                <a:spcPct val="107000"/>
              </a:lnSpc>
              <a:spcAft>
                <a:spcPts val="800"/>
              </a:spcAft>
              <a:defRPr/>
            </a:pPr>
            <a:r>
              <a:rPr lang="x-none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Boja</a:t>
            </a:r>
            <a:r>
              <a:rPr lang="x-non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subjektivni doživljaj koji se javlja kada na ljudsko oko </a:t>
            </a:r>
            <a:r>
              <a:rPr lang="x-none" sz="2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djeluju</a:t>
            </a:r>
            <a:r>
              <a:rPr lang="x-non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svjetlosni</a:t>
            </a:r>
            <a:r>
              <a:rPr lang="x-non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valovi određenih frekvencija</a:t>
            </a:r>
            <a:r>
              <a:rPr lang="x-non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 svjetlosti nema boje.</a:t>
            </a: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defRPr/>
            </a:pPr>
            <a:r>
              <a:rPr lang="x-non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PRIRODNI KRUG BOJA (ČISTE BOJE):</a:t>
            </a:r>
          </a:p>
          <a:p>
            <a:pPr lvl="1" eaLnBrk="1" hangingPunct="1">
              <a:spcAft>
                <a:spcPts val="0"/>
              </a:spcAft>
              <a:defRPr/>
            </a:pPr>
            <a:r>
              <a:rPr lang="x-none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Primarne boje </a:t>
            </a:r>
            <a:r>
              <a:rPr lang="x-non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(osnovne boje) – žuta, crvena, plava</a:t>
            </a:r>
          </a:p>
          <a:p>
            <a:pPr lvl="1" eaLnBrk="1" hangingPunct="1">
              <a:spcAft>
                <a:spcPts val="0"/>
              </a:spcAft>
              <a:defRPr/>
            </a:pPr>
            <a:r>
              <a:rPr lang="x-none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Sekundarne boje </a:t>
            </a:r>
            <a:r>
              <a:rPr lang="x-non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nastaju </a:t>
            </a:r>
            <a:r>
              <a:rPr lang="x-none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miješanjem</a:t>
            </a:r>
            <a:r>
              <a:rPr lang="x-non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primarnih boja (npr. </a:t>
            </a:r>
            <a:r>
              <a:rPr lang="x-none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narančasta</a:t>
            </a:r>
            <a:r>
              <a:rPr lang="x-non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ljubičasta)</a:t>
            </a:r>
          </a:p>
          <a:p>
            <a:pPr lvl="1" eaLnBrk="1" hangingPunct="1">
              <a:spcAft>
                <a:spcPts val="0"/>
              </a:spcAft>
              <a:defRPr/>
            </a:pPr>
            <a:r>
              <a:rPr lang="x-none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Tercijarne</a:t>
            </a:r>
            <a:r>
              <a:rPr lang="x-none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boje </a:t>
            </a:r>
            <a:r>
              <a:rPr lang="x-non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nastaju daljnjim </a:t>
            </a:r>
            <a:r>
              <a:rPr lang="x-none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miješanjem</a:t>
            </a:r>
            <a:r>
              <a:rPr lang="x-non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primarnih i sekundarnih boja</a:t>
            </a:r>
          </a:p>
          <a:p>
            <a:pPr marL="457200" lvl="1" indent="0" eaLnBrk="1" hangingPunct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None/>
              <a:defRPr/>
            </a:pPr>
            <a:endParaRPr lang="x-none" sz="1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None/>
              <a:defRPr/>
            </a:pPr>
            <a:endParaRPr lang="x-none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438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57563"/>
            <a:ext cx="4422775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zervirano mjesto podnožja 3"/>
          <p:cNvSpPr txBox="1">
            <a:spLocks noGrp="1"/>
          </p:cNvSpPr>
          <p:nvPr/>
        </p:nvSpPr>
        <p:spPr bwMode="auto">
          <a:xfrm>
            <a:off x="2339975" y="6308725"/>
            <a:ext cx="40322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000">
                <a:solidFill>
                  <a:srgbClr val="000000"/>
                </a:solidFill>
              </a:rPr>
              <a:t>SREDNJA STRUKOVNA ŠKOLA VARAŽDIN</a:t>
            </a:r>
          </a:p>
        </p:txBody>
      </p:sp>
      <p:sp>
        <p:nvSpPr>
          <p:cNvPr id="19459" name="Rezervirano mjesto broja slajda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79FCB1F-10CD-4EB1-8A27-6D93FB2140DC}" type="slidenum">
              <a:rPr lang="hr-HR" altLang="sr-Latn-RS" sz="1000">
                <a:solidFill>
                  <a:srgbClr val="000000"/>
                </a:solidFill>
                <a:latin typeface="Arial Black" panose="020B0A040201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hr-HR" altLang="sr-Latn-RS" sz="10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9460" name="Rezervirano mjesto datuma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2E9B973-D1C4-4B76-872A-01247534CC29}" type="datetime1">
              <a:rPr lang="hr-HR" altLang="sr-Latn-RS" sz="10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21.8.2023.</a:t>
            </a:fld>
            <a:endParaRPr lang="hr-HR" altLang="sr-Latn-RS" sz="1000">
              <a:solidFill>
                <a:srgbClr val="000000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620713"/>
            <a:ext cx="8229600" cy="5688012"/>
          </a:xfrm>
        </p:spPr>
        <p:txBody>
          <a:bodyPr/>
          <a:lstStyle/>
          <a:p>
            <a:pPr>
              <a:buClr>
                <a:srgbClr val="00007D"/>
              </a:buClr>
            </a:pPr>
            <a:r>
              <a:rPr lang="hr-HR" altLang="sr-Latn-RS" sz="2000" b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NEUTRALNE BOJE:</a:t>
            </a:r>
          </a:p>
          <a:p>
            <a:pPr lvl="1">
              <a:buClr>
                <a:srgbClr val="00007D"/>
              </a:buClr>
            </a:pPr>
            <a:r>
              <a:rPr lang="hr-HR" altLang="sr-Latn-RS" sz="20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Bijela</a:t>
            </a:r>
          </a:p>
          <a:p>
            <a:pPr lvl="1">
              <a:buClr>
                <a:srgbClr val="00007D"/>
              </a:buClr>
            </a:pPr>
            <a:r>
              <a:rPr lang="hr-HR" altLang="sr-Latn-RS" sz="20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Crna</a:t>
            </a:r>
          </a:p>
          <a:p>
            <a:pPr lvl="1">
              <a:buClr>
                <a:srgbClr val="00007D"/>
              </a:buClr>
            </a:pPr>
            <a:r>
              <a:rPr lang="hr-HR" altLang="sr-Latn-RS" sz="20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Siva</a:t>
            </a:r>
          </a:p>
          <a:p>
            <a:pPr lvl="1">
              <a:buClr>
                <a:srgbClr val="00007D"/>
              </a:buClr>
            </a:pPr>
            <a:endParaRPr lang="hr-HR" altLang="sr-Latn-RS" sz="1600" b="1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00007D"/>
              </a:buClr>
            </a:pPr>
            <a:r>
              <a:rPr lang="hr-HR" altLang="sr-Latn-RS" sz="20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Boje još dijelimo na tople i hladne.</a:t>
            </a:r>
          </a:p>
          <a:p>
            <a:pPr>
              <a:buFontTx/>
              <a:buNone/>
            </a:pPr>
            <a:r>
              <a:rPr lang="hu-HU" altLang="sr-Latn-RS" sz="2000" smtClean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u-HU" altLang="sr-Latn-RS" sz="2000" i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hu-HU" altLang="sr-Latn-RS" sz="2000" i="1" u="sng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Tople boje</a:t>
            </a:r>
            <a:r>
              <a:rPr lang="hu-HU" altLang="sr-Latn-RS" sz="2000" i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hu-HU" altLang="sr-Latn-RS" sz="2000" i="1" u="sng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Hladne boje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sr-Latn-RS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To su crvena, narančasta i žuta.</a:t>
            </a:r>
            <a:r>
              <a:rPr lang="hu-HU" altLang="sr-Latn-RS" sz="200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hu-HU" altLang="sr-Latn-RS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su plava , ljubičasta i zelena.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sr-Latn-RS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Podsjećaju na sunce i vatru.                         Podsjećaju na led i vodu.</a:t>
            </a:r>
            <a:endParaRPr lang="en-US" altLang="sr-Latn-RS" sz="20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hu-HU" altLang="sr-Latn-RS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Djeluju aktivno.                                               Djeluju pasivno.</a:t>
            </a:r>
          </a:p>
          <a:p>
            <a:pPr>
              <a:buClr>
                <a:srgbClr val="00007D"/>
              </a:buClr>
              <a:buFont typeface="Wingdings" panose="05000000000000000000" pitchFamily="2" charset="2"/>
              <a:buNone/>
            </a:pPr>
            <a:endParaRPr lang="hr-HR" altLang="sr-Latn-RS" sz="200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Clr>
                <a:srgbClr val="00007D"/>
              </a:buClr>
              <a:buFont typeface="Wingdings" panose="05000000000000000000" pitchFamily="2" charset="2"/>
              <a:buNone/>
            </a:pPr>
            <a:endParaRPr lang="hr-HR" altLang="sr-Latn-RS" sz="1600" b="1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00007D"/>
              </a:buClr>
              <a:buFont typeface="Arial" panose="020B0604020202020204" pitchFamily="34" charset="0"/>
              <a:buAutoNum type="arabicPeriod"/>
            </a:pPr>
            <a:endParaRPr lang="hr-HR" altLang="sr-Latn-RS" sz="1800" b="1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462" name="tab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4286250"/>
            <a:ext cx="140017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tab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4286250"/>
            <a:ext cx="137795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zervirano mjesto podnožja 3"/>
          <p:cNvSpPr txBox="1">
            <a:spLocks noGrp="1"/>
          </p:cNvSpPr>
          <p:nvPr/>
        </p:nvSpPr>
        <p:spPr bwMode="auto">
          <a:xfrm>
            <a:off x="2339975" y="6308725"/>
            <a:ext cx="40322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000">
                <a:solidFill>
                  <a:srgbClr val="000000"/>
                </a:solidFill>
              </a:rPr>
              <a:t>SREDNJA STRUKOVNA ŠKOLA VARAŽDIN</a:t>
            </a:r>
          </a:p>
        </p:txBody>
      </p:sp>
      <p:sp>
        <p:nvSpPr>
          <p:cNvPr id="20483" name="Rezervirano mjesto broja slajda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B140E85-1C9E-429D-8A8E-76DCCFBFE788}" type="slidenum">
              <a:rPr lang="hr-HR" altLang="sr-Latn-RS" sz="1000">
                <a:solidFill>
                  <a:srgbClr val="000000"/>
                </a:solidFill>
                <a:latin typeface="Arial Black" panose="020B0A040201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hr-HR" altLang="sr-Latn-RS" sz="10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484" name="Rezervirano mjesto datuma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56CD098-670B-4499-A41C-D9E01A823046}" type="datetime1">
              <a:rPr lang="hr-HR" altLang="sr-Latn-RS" sz="10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21.8.2023.</a:t>
            </a:fld>
            <a:endParaRPr lang="hr-HR" altLang="sr-Latn-RS" sz="1000">
              <a:solidFill>
                <a:srgbClr val="000000"/>
              </a:solidFill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620713"/>
            <a:ext cx="8229600" cy="5688012"/>
          </a:xfrm>
        </p:spPr>
        <p:txBody>
          <a:bodyPr/>
          <a:lstStyle/>
          <a:p>
            <a:pPr marL="457200" lvl="1" indent="0">
              <a:buClr>
                <a:srgbClr val="00007D"/>
              </a:buClr>
              <a:buFont typeface="Wingdings" panose="05000000000000000000" pitchFamily="2" charset="2"/>
              <a:buNone/>
            </a:pPr>
            <a:endParaRPr lang="hr-HR" altLang="sr-Latn-RS" sz="1600" b="1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00007D"/>
              </a:buClr>
              <a:buFont typeface="Wingdings" panose="05000000000000000000" pitchFamily="2" charset="2"/>
              <a:buNone/>
            </a:pPr>
            <a:r>
              <a:rPr lang="hr-HR" altLang="sr-Latn-RS" sz="2000" b="1" i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Karakteristike</a:t>
            </a:r>
            <a:r>
              <a:rPr lang="hr-HR" altLang="sr-Latn-RS" sz="20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koje definiraju boju su:</a:t>
            </a:r>
          </a:p>
          <a:p>
            <a:pPr marL="0" indent="0">
              <a:buClr>
                <a:srgbClr val="00007D"/>
              </a:buClr>
              <a:buFont typeface="Arial" panose="020B0604020202020204" pitchFamily="34" charset="0"/>
              <a:buAutoNum type="arabicPeriod"/>
            </a:pPr>
            <a:r>
              <a:rPr lang="hr-HR" altLang="sr-Latn-RS" sz="2000" b="1" i="1" smtClean="0"/>
              <a:t> </a:t>
            </a:r>
            <a:r>
              <a:rPr lang="hr-HR" altLang="sr-Latn-RS" sz="2000" b="1" i="1" smtClean="0">
                <a:latin typeface="Calibri" panose="020F0502020204030204" pitchFamily="34" charset="0"/>
              </a:rPr>
              <a:t>Ton boje </a:t>
            </a:r>
            <a:r>
              <a:rPr lang="hr-HR" altLang="sr-Latn-RS" sz="2000" smtClean="0">
                <a:latin typeface="Calibri" panose="020F0502020204030204" pitchFamily="34" charset="0"/>
              </a:rPr>
              <a:t>(</a:t>
            </a:r>
            <a:r>
              <a:rPr lang="hr-HR" altLang="sr-Latn-RS" sz="2000" i="1" smtClean="0">
                <a:latin typeface="Calibri" panose="020F0502020204030204" pitchFamily="34" charset="0"/>
              </a:rPr>
              <a:t>hue</a:t>
            </a:r>
            <a:r>
              <a:rPr lang="hr-HR" altLang="sr-Latn-RS" sz="2000" smtClean="0">
                <a:latin typeface="Calibri" panose="020F0502020204030204" pitchFamily="34" charset="0"/>
              </a:rPr>
              <a:t>) ‐ karakteristika vizualnog doživljaja na osnovi kojega točno definiramo pojedinu boju kao npr. crvenu, plavu, žutu, itd. ovisno o dominantnoj valnoj duljini.</a:t>
            </a:r>
          </a:p>
          <a:p>
            <a:pPr marL="0" indent="0">
              <a:buClr>
                <a:srgbClr val="00007D"/>
              </a:buClr>
              <a:buFont typeface="Arial" panose="020B0604020202020204" pitchFamily="34" charset="0"/>
              <a:buAutoNum type="arabicPeriod"/>
            </a:pPr>
            <a:endParaRPr lang="hr-HR" altLang="sr-Latn-RS" sz="2000" smtClean="0">
              <a:latin typeface="Calibri" panose="020F0502020204030204" pitchFamily="34" charset="0"/>
            </a:endParaRPr>
          </a:p>
          <a:p>
            <a:pPr marL="0" indent="0">
              <a:buClr>
                <a:srgbClr val="00007D"/>
              </a:buClr>
              <a:buFont typeface="Arial" panose="020B0604020202020204" pitchFamily="34" charset="0"/>
              <a:buAutoNum type="arabicPeriod"/>
            </a:pPr>
            <a:endParaRPr lang="hr-HR" altLang="sr-Latn-RS" sz="2000" smtClean="0">
              <a:latin typeface="Calibri" panose="020F0502020204030204" pitchFamily="34" charset="0"/>
            </a:endParaRPr>
          </a:p>
          <a:p>
            <a:pPr marL="0" indent="0">
              <a:buClr>
                <a:srgbClr val="00007D"/>
              </a:buClr>
              <a:buFont typeface="Arial" panose="020B0604020202020204" pitchFamily="34" charset="0"/>
              <a:buAutoNum type="arabicPeriod"/>
            </a:pPr>
            <a:r>
              <a:rPr lang="hr-HR" altLang="sr-Latn-RS" sz="2000" b="1" i="1" smtClean="0"/>
              <a:t> </a:t>
            </a:r>
            <a:r>
              <a:rPr lang="hr-HR" altLang="sr-Latn-RS" sz="2000" b="1" i="1" smtClean="0">
                <a:latin typeface="Calibri" panose="020F0502020204030204" pitchFamily="34" charset="0"/>
              </a:rPr>
              <a:t>Zasićenje</a:t>
            </a:r>
            <a:r>
              <a:rPr lang="hr-HR" altLang="sr-Latn-RS" sz="2000" b="1" smtClean="0">
                <a:latin typeface="Calibri" panose="020F0502020204030204" pitchFamily="34" charset="0"/>
              </a:rPr>
              <a:t> </a:t>
            </a:r>
            <a:r>
              <a:rPr lang="hr-HR" altLang="sr-Latn-RS" sz="2000" smtClean="0">
                <a:latin typeface="Calibri" panose="020F0502020204030204" pitchFamily="34" charset="0"/>
              </a:rPr>
              <a:t>(</a:t>
            </a:r>
            <a:r>
              <a:rPr lang="hr-HR" altLang="sr-Latn-RS" sz="2000" i="1" smtClean="0">
                <a:latin typeface="Calibri" panose="020F0502020204030204" pitchFamily="34" charset="0"/>
              </a:rPr>
              <a:t>saturation</a:t>
            </a:r>
            <a:r>
              <a:rPr lang="hr-HR" altLang="sr-Latn-RS" sz="2000" smtClean="0">
                <a:latin typeface="Calibri" panose="020F0502020204030204" pitchFamily="34" charset="0"/>
              </a:rPr>
              <a:t>) ‐ udio čiste boje sadržane u ukupnom vizualnom doživljaju boje, tj. udio pojedinih valnih duljina u nekom tonu boje.</a:t>
            </a:r>
          </a:p>
          <a:p>
            <a:pPr marL="0" indent="0">
              <a:buClr>
                <a:srgbClr val="00007D"/>
              </a:buClr>
              <a:buFont typeface="Arial" panose="020B0604020202020204" pitchFamily="34" charset="0"/>
              <a:buAutoNum type="arabicPeriod"/>
            </a:pPr>
            <a:endParaRPr lang="hr-HR" altLang="sr-Latn-RS" sz="2000" smtClean="0">
              <a:latin typeface="Calibri" panose="020F0502020204030204" pitchFamily="34" charset="0"/>
            </a:endParaRPr>
          </a:p>
          <a:p>
            <a:pPr marL="0" indent="0">
              <a:buClr>
                <a:srgbClr val="00007D"/>
              </a:buClr>
              <a:buFont typeface="Arial" panose="020B0604020202020204" pitchFamily="34" charset="0"/>
              <a:buAutoNum type="arabicPeriod"/>
            </a:pPr>
            <a:endParaRPr lang="hr-HR" altLang="sr-Latn-RS" sz="2000" smtClean="0">
              <a:latin typeface="Calibri" panose="020F0502020204030204" pitchFamily="34" charset="0"/>
            </a:endParaRPr>
          </a:p>
          <a:p>
            <a:pPr marL="0" indent="0">
              <a:buClr>
                <a:srgbClr val="00007D"/>
              </a:buClr>
              <a:buFont typeface="Arial" panose="020B0604020202020204" pitchFamily="34" charset="0"/>
              <a:buAutoNum type="arabicPeriod"/>
            </a:pPr>
            <a:r>
              <a:rPr lang="hr-HR" altLang="sr-Latn-RS" sz="2000" b="1" i="1" smtClean="0"/>
              <a:t> S</a:t>
            </a:r>
            <a:r>
              <a:rPr lang="hr-HR" altLang="sr-Latn-RS" sz="2000" b="1" i="1" smtClean="0">
                <a:latin typeface="Calibri" panose="020F0502020204030204" pitchFamily="34" charset="0"/>
              </a:rPr>
              <a:t>vjetlina</a:t>
            </a:r>
            <a:r>
              <a:rPr lang="hr-HR" altLang="sr-Latn-RS" sz="2000" smtClean="0">
                <a:latin typeface="Calibri" panose="020F0502020204030204" pitchFamily="34" charset="0"/>
              </a:rPr>
              <a:t>(</a:t>
            </a:r>
            <a:r>
              <a:rPr lang="hr-HR" altLang="sr-Latn-RS" sz="2000" i="1" smtClean="0">
                <a:latin typeface="Calibri" panose="020F0502020204030204" pitchFamily="34" charset="0"/>
              </a:rPr>
              <a:t>lightness</a:t>
            </a:r>
            <a:r>
              <a:rPr lang="hr-HR" altLang="sr-Latn-RS" sz="2000" smtClean="0">
                <a:latin typeface="Calibri" panose="020F0502020204030204" pitchFamily="34" charset="0"/>
              </a:rPr>
              <a:t>) ‐ obilježje vizualnog osjeta koje opisuje sličnost boje s  nizom akromatskih boja od crne preko sive do bijele. Udio crne u nekom tonu boje.</a:t>
            </a:r>
          </a:p>
          <a:p>
            <a:pPr marL="0" indent="0">
              <a:buClr>
                <a:srgbClr val="00007D"/>
              </a:buClr>
              <a:buFont typeface="Arial" panose="020B0604020202020204" pitchFamily="34" charset="0"/>
              <a:buAutoNum type="arabicPeriod"/>
            </a:pPr>
            <a:endParaRPr lang="hr-HR" altLang="sr-Latn-RS" sz="1800" b="1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486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2276475"/>
            <a:ext cx="4600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24275"/>
            <a:ext cx="4662488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5229225"/>
            <a:ext cx="47148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zervirano mjesto podnožja 3"/>
          <p:cNvSpPr txBox="1">
            <a:spLocks noGrp="1"/>
          </p:cNvSpPr>
          <p:nvPr/>
        </p:nvSpPr>
        <p:spPr bwMode="auto">
          <a:xfrm>
            <a:off x="2339975" y="6308725"/>
            <a:ext cx="40322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000">
                <a:solidFill>
                  <a:srgbClr val="000000"/>
                </a:solidFill>
              </a:rPr>
              <a:t>SREDNJA STRUKOVNA ŠKOLA VARAŽDIN</a:t>
            </a:r>
          </a:p>
        </p:txBody>
      </p:sp>
      <p:sp>
        <p:nvSpPr>
          <p:cNvPr id="21507" name="Rezervirano mjesto broja slajda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4D83AAB-61FA-431E-8C99-8CBFCB8125C9}" type="slidenum">
              <a:rPr lang="hr-HR" altLang="sr-Latn-RS" sz="1000">
                <a:solidFill>
                  <a:srgbClr val="000000"/>
                </a:solidFill>
                <a:latin typeface="Arial Black" panose="020B0A040201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hr-HR" altLang="sr-Latn-RS" sz="10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1508" name="Rezervirano mjesto datuma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F67484E-FF41-4881-8282-7A5B70A62CB4}" type="datetime1">
              <a:rPr lang="hr-HR" altLang="sr-Latn-RS" sz="10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21.8.2023.</a:t>
            </a:fld>
            <a:endParaRPr lang="hr-HR" altLang="sr-Latn-RS" sz="1000">
              <a:solidFill>
                <a:srgbClr val="000000"/>
              </a:solidFill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620713"/>
            <a:ext cx="8229600" cy="5688012"/>
          </a:xfrm>
        </p:spPr>
        <p:txBody>
          <a:bodyPr/>
          <a:lstStyle/>
          <a:p>
            <a:pPr marL="0" indent="0">
              <a:buClr>
                <a:srgbClr val="00007D"/>
              </a:buClr>
              <a:buFont typeface="Wingdings" panose="05000000000000000000" pitchFamily="2" charset="2"/>
              <a:buNone/>
            </a:pPr>
            <a:r>
              <a:rPr lang="sr-Latn-CS" altLang="sr-Latn-RS" sz="2000" u="sng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Psihologija boje</a:t>
            </a:r>
          </a:p>
          <a:p>
            <a:pPr marL="0" indent="0">
              <a:buClr>
                <a:srgbClr val="00007D"/>
              </a:buClr>
              <a:buFont typeface="Wingdings" panose="05000000000000000000" pitchFamily="2" charset="2"/>
              <a:buNone/>
            </a:pPr>
            <a:endParaRPr lang="sr-Latn-CS" altLang="sr-Latn-RS" sz="2000" u="sng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00007D"/>
              </a:buClr>
              <a:buFont typeface="Wingdings" panose="05000000000000000000" pitchFamily="2" charset="2"/>
              <a:buNone/>
            </a:pPr>
            <a:r>
              <a:rPr lang="hr-HR" altLang="sr-Latn-RS" sz="1800" i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Boje</a:t>
            </a:r>
            <a:r>
              <a:rPr lang="hr-HR" altLang="sr-Latn-RS" sz="1800" b="1" i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r-HR" altLang="sr-Latn-RS" sz="1800" i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imaju u našem životu vrlo značajnu ulogu jer izravno utječu na naše raspoloženje i ugođaj.</a:t>
            </a:r>
          </a:p>
          <a:p>
            <a:pPr marL="0" indent="0">
              <a:buClr>
                <a:srgbClr val="00007D"/>
              </a:buClr>
            </a:pPr>
            <a:r>
              <a:rPr lang="hr-HR" altLang="sr-Latn-RS" sz="1800" b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Crvena boja                                </a:t>
            </a:r>
            <a:r>
              <a:rPr lang="hr-HR" altLang="sr-Latn-RS" sz="18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hr-HR" altLang="sr-Latn-RS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optimistična vitalna boja aktivnosti, vrućine, pokreta, borbe, strasnog života.</a:t>
            </a:r>
            <a:r>
              <a:rPr lang="hr-HR" altLang="sr-Latn-RS" sz="1800" smtClean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Clr>
                <a:srgbClr val="00007D"/>
              </a:buClr>
            </a:pPr>
            <a:r>
              <a:rPr lang="hr-HR" altLang="sr-Latn-RS" sz="1800" b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Narančasta boja                              </a:t>
            </a:r>
            <a:r>
              <a:rPr lang="hr-HR" altLang="sr-Latn-RS" sz="18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hr-HR" altLang="sr-Latn-RS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izražava toplinu, lagodnost. Otvara apetit i pomaže lakšem jutarnjem ustajanju.</a:t>
            </a:r>
          </a:p>
          <a:p>
            <a:pPr marL="0" indent="0">
              <a:buClr>
                <a:srgbClr val="00007D"/>
              </a:buClr>
            </a:pPr>
            <a:r>
              <a:rPr lang="hr-HR" altLang="sr-Latn-RS" sz="1800" b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Žuta boja                              </a:t>
            </a:r>
            <a:r>
              <a:rPr lang="hr-HR" altLang="sr-Latn-RS" sz="18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hr-HR" altLang="sr-Latn-RS" sz="1800" smtClean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r-HR" altLang="sr-Latn-RS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osvježava i aktivira. Zadržava budnost i potiče koncentraciju, simbolizira stvaralaštvo i mudrost. Potiče motoriku i komunikativnost. Ima pozitivan efekat na raspoloženje.</a:t>
            </a:r>
          </a:p>
          <a:p>
            <a:pPr marL="0" indent="0">
              <a:buClr>
                <a:srgbClr val="00007D"/>
              </a:buClr>
            </a:pPr>
            <a:r>
              <a:rPr lang="hr-HR" altLang="sr-Latn-RS" sz="1800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Zelena boja </a:t>
            </a:r>
            <a:r>
              <a:rPr lang="hr-HR" altLang="sr-Latn-RS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- boja mira, zdravlja, smirenosti, odmora, razmišljanja. Njezina simbolika utječe na čovjekove osjećaje, smiruje i opušta. </a:t>
            </a:r>
          </a:p>
          <a:p>
            <a:pPr marL="0" indent="0">
              <a:buClr>
                <a:srgbClr val="00007D"/>
              </a:buClr>
            </a:pPr>
            <a:r>
              <a:rPr lang="hr-HR" altLang="sr-Latn-RS" sz="1800" b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Plava boja</a:t>
            </a:r>
            <a:r>
              <a:rPr lang="hr-HR" altLang="sr-Latn-RS" sz="18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- </a:t>
            </a:r>
            <a:r>
              <a:rPr lang="hr-HR" altLang="sr-Latn-RS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zovu je i bojom mira i odmaranja. Boja svježine, lakoće (boja atmosfere), prozirna, prozračna. Smanjuje ritam disanja, smiruje, potiče aktivnosti uma.</a:t>
            </a:r>
          </a:p>
          <a:p>
            <a:pPr marL="0" indent="0">
              <a:buClr>
                <a:srgbClr val="00007D"/>
              </a:buClr>
            </a:pPr>
            <a:r>
              <a:rPr lang="hr-HR" altLang="sr-Latn-RS" sz="1800" b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Ljubičasta boja</a:t>
            </a:r>
            <a:r>
              <a:rPr lang="hr-HR" altLang="sr-Latn-RS" sz="18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- </a:t>
            </a:r>
            <a:r>
              <a:rPr lang="hr-HR" altLang="sr-Latn-RS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boja kretanja, strasti, životne moći, vrućine energije. Djeluje tajanstveno. </a:t>
            </a:r>
            <a:r>
              <a:rPr lang="hr-HR" altLang="sr-Latn-RS" sz="18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altLang="sr-Latn-RS" sz="1800" b="1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510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2089150"/>
            <a:ext cx="14859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687638"/>
            <a:ext cx="14859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3278188"/>
            <a:ext cx="14859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151313"/>
            <a:ext cx="14859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756150"/>
            <a:ext cx="14859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Slika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640388"/>
            <a:ext cx="14859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zervirano mjesto podnožja 3"/>
          <p:cNvSpPr txBox="1">
            <a:spLocks noGrp="1"/>
          </p:cNvSpPr>
          <p:nvPr/>
        </p:nvSpPr>
        <p:spPr bwMode="auto">
          <a:xfrm>
            <a:off x="2339975" y="6308725"/>
            <a:ext cx="40322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000">
                <a:solidFill>
                  <a:srgbClr val="000000"/>
                </a:solidFill>
              </a:rPr>
              <a:t>SREDNJA STRUKOVNA ŠKOLA VARAŽDIN</a:t>
            </a:r>
          </a:p>
        </p:txBody>
      </p:sp>
      <p:sp>
        <p:nvSpPr>
          <p:cNvPr id="22531" name="Rezervirano mjesto broja slajda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F5901DF-7499-4A7B-B5E5-B9B7536F88E6}" type="slidenum">
              <a:rPr lang="hr-HR" altLang="sr-Latn-RS" sz="1000">
                <a:solidFill>
                  <a:srgbClr val="000000"/>
                </a:solidFill>
                <a:latin typeface="Arial Black" panose="020B0A040201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hr-HR" altLang="sr-Latn-RS" sz="10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2532" name="Rezervirano mjesto datuma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17A79FC-8212-4B23-9A31-D1349FD4BA0A}" type="datetime1">
              <a:rPr lang="hr-HR" altLang="sr-Latn-RS" sz="10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21.8.2023.</a:t>
            </a:fld>
            <a:endParaRPr lang="hr-HR" altLang="sr-Latn-RS" sz="1000">
              <a:solidFill>
                <a:srgbClr val="000000"/>
              </a:solidFill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620713"/>
            <a:ext cx="8229600" cy="5688012"/>
          </a:xfrm>
        </p:spPr>
        <p:txBody>
          <a:bodyPr/>
          <a:lstStyle/>
          <a:p>
            <a:pPr marL="0" indent="0">
              <a:buClr>
                <a:srgbClr val="00007D"/>
              </a:buClr>
              <a:buFont typeface="Wingdings" panose="05000000000000000000" pitchFamily="2" charset="2"/>
              <a:buNone/>
            </a:pPr>
            <a:r>
              <a:rPr lang="sr-Latn-CS" altLang="sr-Latn-RS" sz="2000" i="1" u="sng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Primjena boja u prostoru</a:t>
            </a:r>
          </a:p>
          <a:p>
            <a:pPr marL="0" indent="0">
              <a:buClr>
                <a:srgbClr val="00007D"/>
              </a:buClr>
              <a:buFont typeface="Wingdings" panose="05000000000000000000" pitchFamily="2" charset="2"/>
              <a:buNone/>
            </a:pPr>
            <a:endParaRPr lang="sr-Latn-CS" altLang="sr-Latn-RS" sz="2000" i="1" u="sng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00007D"/>
              </a:buClr>
              <a:buFont typeface="Wingdings" panose="05000000000000000000" pitchFamily="2" charset="2"/>
              <a:buNone/>
            </a:pPr>
            <a:endParaRPr lang="sr-Latn-CS" altLang="sr-Latn-RS" sz="2000" i="1" u="sng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534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557338"/>
            <a:ext cx="5718175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zervirano mjesto podnožja 3"/>
          <p:cNvSpPr txBox="1">
            <a:spLocks noGrp="1"/>
          </p:cNvSpPr>
          <p:nvPr/>
        </p:nvSpPr>
        <p:spPr bwMode="auto">
          <a:xfrm>
            <a:off x="2339975" y="6308725"/>
            <a:ext cx="40322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000">
                <a:solidFill>
                  <a:srgbClr val="000000"/>
                </a:solidFill>
              </a:rPr>
              <a:t>SREDNJA STRUKOVNA ŠKOLA VARAŽDIN</a:t>
            </a:r>
          </a:p>
        </p:txBody>
      </p:sp>
      <p:sp>
        <p:nvSpPr>
          <p:cNvPr id="23555" name="Rezervirano mjesto broja slajda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9992125-7D55-4A8B-855D-A83E027F6A1A}" type="slidenum">
              <a:rPr lang="hr-HR" altLang="sr-Latn-RS" sz="1000">
                <a:solidFill>
                  <a:srgbClr val="000000"/>
                </a:solidFill>
                <a:latin typeface="Arial Black" panose="020B0A040201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hr-HR" altLang="sr-Latn-RS" sz="10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3556" name="Rezervirano mjesto datuma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F1AE420-996F-4624-8AA3-5931147EE06A}" type="datetime1">
              <a:rPr lang="hr-HR" altLang="sr-Latn-RS" sz="10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21.8.2023.</a:t>
            </a:fld>
            <a:endParaRPr lang="hr-HR" altLang="sr-Latn-RS" sz="1000">
              <a:solidFill>
                <a:srgbClr val="000000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620713"/>
            <a:ext cx="8229600" cy="5688012"/>
          </a:xfrm>
        </p:spPr>
        <p:txBody>
          <a:bodyPr/>
          <a:lstStyle/>
          <a:p>
            <a:pPr marL="0" indent="0">
              <a:spcAft>
                <a:spcPts val="0"/>
              </a:spcAft>
              <a:buClr>
                <a:srgbClr val="00007D"/>
              </a:buClr>
              <a:buFont typeface="Wingdings" panose="05000000000000000000" pitchFamily="2" charset="2"/>
              <a:buNone/>
              <a:defRPr/>
            </a:pPr>
            <a:endParaRPr lang="hr-HR" sz="20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None/>
              <a:defRPr/>
            </a:pPr>
            <a:endParaRPr lang="x-none" sz="2000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558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430213"/>
            <a:ext cx="5689600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8038" y="1844675"/>
            <a:ext cx="5416550" cy="2209800"/>
          </a:xfrm>
        </p:spPr>
        <p:txBody>
          <a:bodyPr/>
          <a:lstStyle/>
          <a:p>
            <a:pPr eaLnBrk="1" hangingPunct="1"/>
            <a:r>
              <a:rPr lang="hr-HR" altLang="sr-Latn-RS" sz="2800" b="1" smtClean="0"/>
              <a:t>NAČELA I ELEMENTI OBLIKOVANJA PROSTORA ZA STANOVANJE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5013325"/>
            <a:ext cx="6019800" cy="457200"/>
          </a:xfrm>
        </p:spPr>
        <p:txBody>
          <a:bodyPr/>
          <a:lstStyle/>
          <a:p>
            <a:pPr eaLnBrk="1" hangingPunct="1"/>
            <a:r>
              <a:rPr lang="hr-HR" altLang="sr-Latn-RS" sz="2000" b="1" smtClean="0"/>
              <a:t>SREDNJA STRUKOVNA ŠKOLA VARAŽDIN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zervirano mjesto podnožja 3"/>
          <p:cNvSpPr txBox="1">
            <a:spLocks noGrp="1"/>
          </p:cNvSpPr>
          <p:nvPr/>
        </p:nvSpPr>
        <p:spPr bwMode="auto">
          <a:xfrm>
            <a:off x="2339975" y="6308725"/>
            <a:ext cx="40322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000">
                <a:solidFill>
                  <a:srgbClr val="000000"/>
                </a:solidFill>
              </a:rPr>
              <a:t>SREDNJA STRUKOVNA ŠKOLA VARAŽDIN</a:t>
            </a:r>
          </a:p>
        </p:txBody>
      </p:sp>
      <p:sp>
        <p:nvSpPr>
          <p:cNvPr id="24579" name="Rezervirano mjesto broja slajda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11AE403-B3A1-46B3-B522-54DA1ED90AF6}" type="slidenum">
              <a:rPr lang="hr-HR" altLang="sr-Latn-RS" sz="1000">
                <a:solidFill>
                  <a:srgbClr val="000000"/>
                </a:solidFill>
                <a:latin typeface="Arial Black" panose="020B0A040201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hr-HR" altLang="sr-Latn-RS" sz="10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4580" name="Rezervirano mjesto datuma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6B45C72-5F23-4A6D-A263-09C15CC087D8}" type="datetime1">
              <a:rPr lang="hr-HR" altLang="sr-Latn-RS" sz="10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21.8.2023.</a:t>
            </a:fld>
            <a:endParaRPr lang="hr-HR" altLang="sr-Latn-RS" sz="1000">
              <a:solidFill>
                <a:srgbClr val="000000"/>
              </a:solidFill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620713"/>
            <a:ext cx="8229600" cy="5688012"/>
          </a:xfrm>
        </p:spPr>
        <p:txBody>
          <a:bodyPr/>
          <a:lstStyle/>
          <a:p>
            <a:pPr marL="0" indent="0">
              <a:buClr>
                <a:srgbClr val="00007D"/>
              </a:buClr>
              <a:buFont typeface="Wingdings" panose="05000000000000000000" pitchFamily="2" charset="2"/>
              <a:buNone/>
            </a:pPr>
            <a:endParaRPr lang="hr-HR" altLang="sr-Latn-RS" sz="2000" b="1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00007D"/>
              </a:buClr>
              <a:buFont typeface="Wingdings" panose="05000000000000000000" pitchFamily="2" charset="2"/>
              <a:buNone/>
            </a:pPr>
            <a:r>
              <a:rPr lang="hr-HR" altLang="sr-Latn-RS" sz="2800" b="1" smtClean="0">
                <a:solidFill>
                  <a:srgbClr val="3C3C7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Ponovimo:</a:t>
            </a:r>
          </a:p>
          <a:p>
            <a:pPr marL="0" indent="0">
              <a:buClr>
                <a:srgbClr val="00007D"/>
              </a:buClr>
              <a:buFont typeface="Wingdings" panose="05000000000000000000" pitchFamily="2" charset="2"/>
              <a:buNone/>
            </a:pPr>
            <a:endParaRPr lang="hr-HR" altLang="sr-Latn-RS" sz="2800" b="1" smtClean="0">
              <a:solidFill>
                <a:srgbClr val="3C3C7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00007D"/>
              </a:buClr>
              <a:buFont typeface="Arial" panose="020B0604020202020204" pitchFamily="34" charset="0"/>
              <a:buAutoNum type="arabicPeriod"/>
            </a:pPr>
            <a:r>
              <a:rPr lang="hr-HR" altLang="sr-Latn-RS" sz="2800" smtClean="0">
                <a:solidFill>
                  <a:srgbClr val="3C3C7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Navedi osnovne principe dobrog dizajna!</a:t>
            </a:r>
          </a:p>
          <a:p>
            <a:pPr marL="0" indent="0">
              <a:buClr>
                <a:srgbClr val="00007D"/>
              </a:buClr>
              <a:buFont typeface="Arial" panose="020B0604020202020204" pitchFamily="34" charset="0"/>
              <a:buAutoNum type="arabicPeriod"/>
            </a:pPr>
            <a:r>
              <a:rPr lang="hr-HR" altLang="sr-Latn-RS" sz="2800" smtClean="0">
                <a:solidFill>
                  <a:srgbClr val="3C3C7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 je proporcija?</a:t>
            </a:r>
          </a:p>
          <a:p>
            <a:pPr marL="0" indent="0">
              <a:buClr>
                <a:srgbClr val="00007D"/>
              </a:buClr>
              <a:buFont typeface="Arial" panose="020B0604020202020204" pitchFamily="34" charset="0"/>
              <a:buAutoNum type="arabicPeriod"/>
            </a:pPr>
            <a:r>
              <a:rPr lang="hr-HR" altLang="sr-Latn-RS" sz="2800" smtClean="0">
                <a:solidFill>
                  <a:srgbClr val="3C3C7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Objasni kriterije dobrog dizajna!</a:t>
            </a:r>
          </a:p>
          <a:p>
            <a:pPr marL="0" indent="0">
              <a:buClr>
                <a:srgbClr val="00007D"/>
              </a:buClr>
              <a:buFont typeface="Arial" panose="020B0604020202020204" pitchFamily="34" charset="0"/>
              <a:buAutoNum type="arabicPeriod"/>
            </a:pPr>
            <a:r>
              <a:rPr lang="hr-HR" altLang="sr-Latn-RS" sz="2800" smtClean="0">
                <a:solidFill>
                  <a:srgbClr val="3C3C7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Nabroji elemente oblikovanja prostora!</a:t>
            </a:r>
          </a:p>
          <a:p>
            <a:pPr marL="0" indent="0">
              <a:buClr>
                <a:srgbClr val="00007D"/>
              </a:buClr>
              <a:buFont typeface="Arial" panose="020B0604020202020204" pitchFamily="34" charset="0"/>
              <a:buAutoNum type="arabicPeriod"/>
            </a:pPr>
            <a:r>
              <a:rPr lang="hr-HR" altLang="sr-Latn-RS" sz="2800" smtClean="0">
                <a:solidFill>
                  <a:srgbClr val="3C3C7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Objasni razliku između funkcionalnog i estetskog aspekta osvjetljenja!</a:t>
            </a:r>
          </a:p>
          <a:p>
            <a:pPr marL="0" indent="0">
              <a:buClr>
                <a:srgbClr val="00007D"/>
              </a:buClr>
              <a:buFont typeface="Arial" panose="020B0604020202020204" pitchFamily="34" charset="0"/>
              <a:buAutoNum type="arabicPeriod"/>
            </a:pPr>
            <a:r>
              <a:rPr lang="hr-HR" altLang="sr-Latn-RS" sz="2800" smtClean="0">
                <a:solidFill>
                  <a:srgbClr val="3C3C7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Objasni pojam boje općenito te psihologiju zelene boje!</a:t>
            </a:r>
          </a:p>
          <a:p>
            <a:pPr marL="0" indent="0">
              <a:buClr>
                <a:srgbClr val="00007D"/>
              </a:buClr>
              <a:buFont typeface="Arial" panose="020B0604020202020204" pitchFamily="34" charset="0"/>
              <a:buAutoNum type="arabicPeriod"/>
            </a:pPr>
            <a:endParaRPr lang="hr-HR" altLang="sr-Latn-RS" sz="2800" smtClean="0">
              <a:solidFill>
                <a:srgbClr val="3C3C7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00007D"/>
              </a:buClr>
              <a:buFont typeface="Arial" panose="020B0604020202020204" pitchFamily="34" charset="0"/>
              <a:buAutoNum type="arabicPeriod"/>
            </a:pPr>
            <a:endParaRPr lang="hr-HR" altLang="sr-Latn-RS" sz="2800" smtClean="0">
              <a:solidFill>
                <a:srgbClr val="3C3C7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00007D"/>
              </a:buClr>
              <a:buFont typeface="Wingdings" panose="05000000000000000000" pitchFamily="2" charset="2"/>
              <a:buNone/>
            </a:pPr>
            <a:endParaRPr lang="hr-HR" altLang="sr-Latn-RS" sz="2800" b="1" smtClean="0">
              <a:solidFill>
                <a:srgbClr val="3C3C7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podnožja 3"/>
          <p:cNvSpPr txBox="1">
            <a:spLocks noGrp="1"/>
          </p:cNvSpPr>
          <p:nvPr/>
        </p:nvSpPr>
        <p:spPr bwMode="auto">
          <a:xfrm>
            <a:off x="2339975" y="6308725"/>
            <a:ext cx="40322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000">
                <a:solidFill>
                  <a:srgbClr val="000000"/>
                </a:solidFill>
              </a:rPr>
              <a:t>SREDNJA STRUKOVNA ŠKOLA VARAŽDIN</a:t>
            </a:r>
          </a:p>
        </p:txBody>
      </p:sp>
      <p:sp>
        <p:nvSpPr>
          <p:cNvPr id="7171" name="Rezervirano mjesto broja slajda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CCFFA40-59DA-4880-9F0F-417B4A62C272}" type="slidenum">
              <a:rPr lang="hr-HR" altLang="sr-Latn-RS" sz="1000">
                <a:solidFill>
                  <a:srgbClr val="000000"/>
                </a:solidFill>
                <a:latin typeface="Arial Black" panose="020B0A040201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hr-HR" altLang="sr-Latn-RS" sz="10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72" name="Rezervirano mjesto datuma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0D5A5B8-E87C-4FBE-B535-044E9E02DF02}" type="datetime1">
              <a:rPr lang="hr-HR" altLang="sr-Latn-RS" sz="10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21.8.2023.</a:t>
            </a:fld>
            <a:endParaRPr lang="hr-HR" altLang="sr-Latn-RS" sz="1000">
              <a:solidFill>
                <a:srgbClr val="000000"/>
              </a:solidFill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620713"/>
            <a:ext cx="8229600" cy="56880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altLang="sr-Latn-RS" sz="2400" b="1" u="sng" smtClean="0">
                <a:solidFill>
                  <a:srgbClr val="000000"/>
                </a:solidFill>
                <a:latin typeface="Calibri" panose="020F0502020204030204" pitchFamily="34" charset="0"/>
              </a:rPr>
              <a:t>NAČELA I ELEMENTI OBLIKOVANJA PROSTORA ZA STANOVANJE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hr-HR" altLang="sr-Latn-RS" sz="2400" b="1" u="sng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2000" smtClean="0">
                <a:solidFill>
                  <a:srgbClr val="000000"/>
                </a:solidFill>
                <a:latin typeface="Calibri" panose="020F0502020204030204" pitchFamily="34" charset="0"/>
              </a:rPr>
              <a:t>Principi oblikovanja predmeta i prostora u kojima se odvija naš život (</a:t>
            </a:r>
            <a:r>
              <a:rPr lang="hr-HR" altLang="sr-Latn-RS" sz="2000" b="1" u="sng" smtClean="0">
                <a:solidFill>
                  <a:srgbClr val="000000"/>
                </a:solidFill>
                <a:latin typeface="Calibri" panose="020F0502020204030204" pitchFamily="34" charset="0"/>
              </a:rPr>
              <a:t>principi dobrog dizajna</a:t>
            </a:r>
            <a:r>
              <a:rPr lang="hr-HR" altLang="sr-Latn-RS" sz="2000" smtClean="0">
                <a:solidFill>
                  <a:srgbClr val="000000"/>
                </a:solidFill>
                <a:latin typeface="Calibri" panose="020F0502020204030204" pitchFamily="34" charset="0"/>
              </a:rPr>
              <a:t>):</a:t>
            </a:r>
          </a:p>
          <a:p>
            <a:pPr lvl="2">
              <a:lnSpc>
                <a:spcPct val="90000"/>
              </a:lnSpc>
            </a:pPr>
            <a:r>
              <a:rPr lang="hr-HR" altLang="sr-Latn-RS" sz="2000" smtClean="0">
                <a:solidFill>
                  <a:srgbClr val="000000"/>
                </a:solidFill>
                <a:latin typeface="Calibri" panose="020F0502020204030204" pitchFamily="34" charset="0"/>
              </a:rPr>
              <a:t>HARMONIJA</a:t>
            </a:r>
          </a:p>
          <a:p>
            <a:pPr lvl="2">
              <a:lnSpc>
                <a:spcPct val="90000"/>
              </a:lnSpc>
            </a:pPr>
            <a:r>
              <a:rPr lang="hr-HR" altLang="sr-Latn-RS" sz="2000" smtClean="0">
                <a:solidFill>
                  <a:srgbClr val="000000"/>
                </a:solidFill>
                <a:latin typeface="Calibri" panose="020F0502020204030204" pitchFamily="34" charset="0"/>
              </a:rPr>
              <a:t>PROPORCIJA </a:t>
            </a:r>
          </a:p>
          <a:p>
            <a:pPr lvl="2">
              <a:lnSpc>
                <a:spcPct val="90000"/>
              </a:lnSpc>
            </a:pPr>
            <a:r>
              <a:rPr lang="hr-HR" altLang="sr-Latn-RS" sz="2000" smtClean="0">
                <a:solidFill>
                  <a:srgbClr val="000000"/>
                </a:solidFill>
                <a:latin typeface="Calibri" panose="020F0502020204030204" pitchFamily="34" charset="0"/>
              </a:rPr>
              <a:t>RAVNOTEŽA </a:t>
            </a:r>
          </a:p>
          <a:p>
            <a:pPr lvl="2">
              <a:lnSpc>
                <a:spcPct val="90000"/>
              </a:lnSpc>
            </a:pPr>
            <a:r>
              <a:rPr lang="hr-HR" altLang="sr-Latn-RS" sz="2000" smtClean="0">
                <a:solidFill>
                  <a:srgbClr val="000000"/>
                </a:solidFill>
                <a:latin typeface="Calibri" panose="020F0502020204030204" pitchFamily="34" charset="0"/>
              </a:rPr>
              <a:t>RITAM </a:t>
            </a:r>
          </a:p>
          <a:p>
            <a:pPr lvl="2">
              <a:lnSpc>
                <a:spcPct val="90000"/>
              </a:lnSpc>
            </a:pPr>
            <a:r>
              <a:rPr lang="hr-HR" altLang="sr-Latn-RS" sz="2000" smtClean="0">
                <a:solidFill>
                  <a:srgbClr val="000000"/>
                </a:solidFill>
                <a:latin typeface="Calibri" panose="020F0502020204030204" pitchFamily="34" charset="0"/>
              </a:rPr>
              <a:t>NAGLASAK </a:t>
            </a:r>
          </a:p>
          <a:p>
            <a:pPr>
              <a:lnSpc>
                <a:spcPct val="90000"/>
              </a:lnSpc>
            </a:pPr>
            <a:r>
              <a:rPr lang="hr-HR" altLang="sr-Latn-RS" sz="2000" b="1" smtClean="0">
                <a:solidFill>
                  <a:srgbClr val="000000"/>
                </a:solidFill>
                <a:latin typeface="Calibri" panose="020F0502020204030204" pitchFamily="34" charset="0"/>
              </a:rPr>
              <a:t>HARMONIJA</a:t>
            </a:r>
            <a:r>
              <a:rPr lang="hr-HR" altLang="sr-Latn-RS" sz="2000" smtClean="0">
                <a:solidFill>
                  <a:srgbClr val="000000"/>
                </a:solidFill>
                <a:latin typeface="Calibri" panose="020F0502020204030204" pitchFamily="34" charset="0"/>
              </a:rPr>
              <a:t> – usklađenost  predmeta i prostora u kojem se nalaze. Postiže se uz pomoć:</a:t>
            </a:r>
          </a:p>
          <a:p>
            <a:pPr lvl="3">
              <a:lnSpc>
                <a:spcPct val="90000"/>
              </a:lnSpc>
            </a:pPr>
            <a:r>
              <a:rPr lang="hr-HR" altLang="sr-Latn-RS" smtClean="0">
                <a:solidFill>
                  <a:srgbClr val="000000"/>
                </a:solidFill>
                <a:latin typeface="Calibri" panose="020F0502020204030204" pitchFamily="34" charset="0"/>
              </a:rPr>
              <a:t>Linija (ponavljanje, kontrast, prijelaz)</a:t>
            </a:r>
          </a:p>
          <a:p>
            <a:pPr lvl="3">
              <a:lnSpc>
                <a:spcPct val="90000"/>
              </a:lnSpc>
            </a:pPr>
            <a:r>
              <a:rPr lang="hr-HR" altLang="sr-Latn-RS" smtClean="0">
                <a:solidFill>
                  <a:srgbClr val="000000"/>
                </a:solidFill>
                <a:latin typeface="Calibri" panose="020F0502020204030204" pitchFamily="34" charset="0"/>
              </a:rPr>
              <a:t>Oblika </a:t>
            </a:r>
          </a:p>
          <a:p>
            <a:pPr lvl="3">
              <a:lnSpc>
                <a:spcPct val="90000"/>
              </a:lnSpc>
            </a:pPr>
            <a:r>
              <a:rPr lang="hr-HR" altLang="sr-Latn-RS" smtClean="0">
                <a:solidFill>
                  <a:srgbClr val="000000"/>
                </a:solidFill>
                <a:latin typeface="Calibri" panose="020F0502020204030204" pitchFamily="34" charset="0"/>
              </a:rPr>
              <a:t>Veličine</a:t>
            </a:r>
          </a:p>
          <a:p>
            <a:pPr lvl="3">
              <a:lnSpc>
                <a:spcPct val="90000"/>
              </a:lnSpc>
            </a:pPr>
            <a:r>
              <a:rPr lang="hr-HR" altLang="sr-Latn-RS" smtClean="0">
                <a:solidFill>
                  <a:srgbClr val="000000"/>
                </a:solidFill>
                <a:latin typeface="Calibri" panose="020F0502020204030204" pitchFamily="34" charset="0"/>
              </a:rPr>
              <a:t>Teksture</a:t>
            </a:r>
          </a:p>
          <a:p>
            <a:pPr lvl="3">
              <a:lnSpc>
                <a:spcPct val="90000"/>
              </a:lnSpc>
            </a:pPr>
            <a:r>
              <a:rPr lang="hr-HR" altLang="sr-Latn-RS" smtClean="0">
                <a:solidFill>
                  <a:srgbClr val="000000"/>
                </a:solidFill>
                <a:latin typeface="Calibri" panose="020F0502020204030204" pitchFamily="34" charset="0"/>
              </a:rPr>
              <a:t>Boje</a:t>
            </a:r>
          </a:p>
          <a:p>
            <a:pPr lvl="3">
              <a:lnSpc>
                <a:spcPct val="90000"/>
              </a:lnSpc>
            </a:pPr>
            <a:r>
              <a:rPr lang="hr-HR" altLang="sr-Latn-RS" smtClean="0">
                <a:solidFill>
                  <a:srgbClr val="000000"/>
                </a:solidFill>
                <a:latin typeface="Calibri" panose="020F0502020204030204" pitchFamily="34" charset="0"/>
              </a:rPr>
              <a:t>Stila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00007D"/>
              </a:buClr>
              <a:buFont typeface="Wingdings" panose="05000000000000000000" pitchFamily="2" charset="2"/>
              <a:buNone/>
            </a:pPr>
            <a:endParaRPr lang="hr-HR" altLang="sr-Latn-RS" sz="2000" smtClean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None/>
            </a:pPr>
            <a:endParaRPr lang="sr-Latn-CS" altLang="sr-Latn-RS" sz="2800" u="sng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zervirano mjesto podnožja 3"/>
          <p:cNvSpPr txBox="1">
            <a:spLocks noGrp="1"/>
          </p:cNvSpPr>
          <p:nvPr/>
        </p:nvSpPr>
        <p:spPr bwMode="auto">
          <a:xfrm>
            <a:off x="2339975" y="6308725"/>
            <a:ext cx="40322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000">
                <a:solidFill>
                  <a:srgbClr val="000000"/>
                </a:solidFill>
              </a:rPr>
              <a:t>SREDNJA STRUKOVNA ŠKOLA VARAŽDIN</a:t>
            </a:r>
          </a:p>
        </p:txBody>
      </p:sp>
      <p:sp>
        <p:nvSpPr>
          <p:cNvPr id="8195" name="Rezervirano mjesto broja slajda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FD7505C-1EC6-4679-A60D-D056414402A0}" type="slidenum">
              <a:rPr lang="hr-HR" altLang="sr-Latn-RS" sz="1000">
                <a:solidFill>
                  <a:srgbClr val="000000"/>
                </a:solidFill>
                <a:latin typeface="Arial Black" panose="020B0A040201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hr-HR" altLang="sr-Latn-RS" sz="10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8196" name="Rezervirano mjesto datuma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F7DBCB4-3188-4D9C-B18C-7A574AD4EB50}" type="datetime1">
              <a:rPr lang="hr-HR" altLang="sr-Latn-RS" sz="10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21.8.2023.</a:t>
            </a:fld>
            <a:endParaRPr lang="hr-HR" altLang="sr-Latn-RS" sz="1000">
              <a:solidFill>
                <a:srgbClr val="000000"/>
              </a:solidFill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620713"/>
            <a:ext cx="8229600" cy="568801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Clr>
                <a:srgbClr val="00007D"/>
              </a:buClr>
            </a:pPr>
            <a:endParaRPr lang="hr-HR" altLang="sr-Latn-RS" sz="2000" b="1" smtClean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00007D"/>
              </a:buClr>
            </a:pPr>
            <a:r>
              <a:rPr lang="hr-HR" altLang="sr-Latn-RS" sz="2000" b="1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PROPORCIJA</a:t>
            </a:r>
            <a:r>
              <a:rPr lang="hr-HR" altLang="sr-Latn-RS" sz="200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– odnos veličina (npr. pravilo “zlatnog reza”). Za korekciju proporcija koristimo se </a:t>
            </a:r>
            <a:r>
              <a:rPr lang="hr-HR" altLang="sr-Latn-RS" sz="2000" u="sng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linijom</a:t>
            </a:r>
            <a:r>
              <a:rPr lang="hr-HR" altLang="sr-Latn-RS" sz="200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hr-HR" altLang="sr-Latn-RS" sz="2000" u="sng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bojom</a:t>
            </a:r>
            <a:r>
              <a:rPr lang="hr-HR" altLang="sr-Latn-RS" sz="200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(npr. horizontalne linije daju dojam širine, vertikalne dojam visine; svjetlije boje “produbljuju” ili “povisuju” prostor, tamne boje djeluju suprotno.)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00007D"/>
              </a:buClr>
            </a:pPr>
            <a:r>
              <a:rPr lang="hr-HR" altLang="sr-Latn-RS" sz="2000" b="1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RAVNOTEŽA</a:t>
            </a:r>
            <a:r>
              <a:rPr lang="hr-HR" altLang="sr-Latn-RS" sz="200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– efekt ravnoteže postiže se grupiranjem oblika ili boja oko jednog centra tj. </a:t>
            </a:r>
            <a:r>
              <a:rPr lang="hr-HR" altLang="sr-Latn-RS" sz="2000" u="sng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simetrijom</a:t>
            </a:r>
            <a:r>
              <a:rPr lang="hr-HR" altLang="sr-Latn-RS" sz="200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(formalni prostori). Ravnotežu također možemo postići  i </a:t>
            </a:r>
            <a:r>
              <a:rPr lang="hr-HR" altLang="sr-Latn-RS" sz="2000" u="sng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asimetrijom</a:t>
            </a:r>
            <a:r>
              <a:rPr lang="hr-HR" altLang="sr-Latn-RS" sz="200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(neformalni prostori).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00007D"/>
              </a:buClr>
            </a:pPr>
            <a:r>
              <a:rPr lang="hr-HR" altLang="sr-Latn-RS" sz="2000" b="1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RITAM</a:t>
            </a:r>
            <a:r>
              <a:rPr lang="hr-HR" altLang="sr-Latn-RS" sz="200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– dojam ritma, pokreta postižemo </a:t>
            </a:r>
            <a:r>
              <a:rPr lang="hr-HR" altLang="sr-Latn-RS" sz="2000" u="sng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ponavljanjem oblika</a:t>
            </a:r>
            <a:r>
              <a:rPr lang="hr-HR" altLang="sr-Latn-RS" sz="200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(npr.  dezeni tepiha, zavjesa, tapeta – veličina i ponavljanje šara).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00007D"/>
              </a:buClr>
            </a:pPr>
            <a:r>
              <a:rPr lang="hr-HR" altLang="sr-Latn-RS" sz="2000" b="1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NAGLASAK</a:t>
            </a:r>
            <a:r>
              <a:rPr lang="hr-HR" altLang="sr-Latn-RS" sz="200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– isticanje detalja koji u prostoru privlače pažnju. Npr. isticanje predmeta dobrog dizajna, upotreba kontrastnih boja, specifičnih oblika, ostavljanje dovoljno slobodnog prostora oko predmeta koji želimo istaknuti.</a:t>
            </a: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None/>
            </a:pPr>
            <a:endParaRPr lang="sr-Latn-CS" altLang="sr-Latn-RS" sz="2000" u="sng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zervirano mjesto podnožja 3"/>
          <p:cNvSpPr txBox="1">
            <a:spLocks noGrp="1"/>
          </p:cNvSpPr>
          <p:nvPr/>
        </p:nvSpPr>
        <p:spPr bwMode="auto">
          <a:xfrm>
            <a:off x="2339975" y="6308725"/>
            <a:ext cx="40322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000">
                <a:solidFill>
                  <a:srgbClr val="000000"/>
                </a:solidFill>
              </a:rPr>
              <a:t>SREDNJA STRUKOVNA ŠKOLA VARAŽDIN</a:t>
            </a:r>
          </a:p>
        </p:txBody>
      </p:sp>
      <p:sp>
        <p:nvSpPr>
          <p:cNvPr id="9219" name="Rezervirano mjesto broja slajda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B23E1C0-0C55-42BE-8B29-8993EC6C808D}" type="slidenum">
              <a:rPr lang="hr-HR" altLang="sr-Latn-RS" sz="1000">
                <a:solidFill>
                  <a:srgbClr val="000000"/>
                </a:solidFill>
                <a:latin typeface="Arial Black" panose="020B0A040201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hr-HR" altLang="sr-Latn-RS" sz="10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9220" name="Rezervirano mjesto datuma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F5A9E40-139D-4F17-A922-B5B7878945BB}" type="datetime1">
              <a:rPr lang="hr-HR" altLang="sr-Latn-RS" sz="10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21.8.2023.</a:t>
            </a:fld>
            <a:endParaRPr lang="hr-HR" altLang="sr-Latn-RS" sz="1000">
              <a:solidFill>
                <a:srgbClr val="000000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620713"/>
            <a:ext cx="8229600" cy="5688012"/>
          </a:xfrm>
        </p:spPr>
        <p:txBody>
          <a:bodyPr/>
          <a:lstStyle/>
          <a:p>
            <a:pPr>
              <a:lnSpc>
                <a:spcPct val="107000"/>
              </a:lnSpc>
              <a:buClr>
                <a:srgbClr val="00007D"/>
              </a:buClr>
              <a:defRPr/>
            </a:pPr>
            <a:r>
              <a:rPr lang="hr-HR" sz="2000" b="1" u="sng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Kriteriji dobrog dizajna </a:t>
            </a:r>
            <a:r>
              <a:rPr lang="hr-HR" sz="20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– važni kod odabira predmeta koji će nam služiti za stanovanje (npr. namještaja)</a:t>
            </a:r>
          </a:p>
          <a:p>
            <a:pPr marL="0" indent="0">
              <a:lnSpc>
                <a:spcPct val="107000"/>
              </a:lnSpc>
              <a:buClr>
                <a:srgbClr val="00007D"/>
              </a:buClr>
              <a:buFont typeface="Wingdings" panose="05000000000000000000" pitchFamily="2" charset="2"/>
              <a:buNone/>
              <a:defRPr/>
            </a:pPr>
            <a:endParaRPr lang="hr-HR" sz="2000" dirty="0" smtClean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buClr>
                <a:srgbClr val="00007D"/>
              </a:buClr>
              <a:defRPr/>
            </a:pPr>
            <a:r>
              <a:rPr lang="hr-HR" sz="18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OBLIK</a:t>
            </a:r>
            <a:r>
              <a:rPr lang="hr-HR" sz="18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-  jednostavnost oblika, bez nepotrebnih ukrasa</a:t>
            </a:r>
          </a:p>
          <a:p>
            <a:pPr lvl="1">
              <a:lnSpc>
                <a:spcPct val="107000"/>
              </a:lnSpc>
              <a:buClr>
                <a:srgbClr val="00007D"/>
              </a:buClr>
              <a:defRPr/>
            </a:pPr>
            <a:r>
              <a:rPr lang="hr-HR" sz="18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FUNKCIONALNOST</a:t>
            </a:r>
            <a:r>
              <a:rPr lang="hr-HR" sz="18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– praktičnost, višenamjenski predmeti/namještaj (npr. stolovi i ležajevi na razvlačenje)</a:t>
            </a:r>
          </a:p>
          <a:p>
            <a:pPr lvl="1">
              <a:lnSpc>
                <a:spcPct val="107000"/>
              </a:lnSpc>
              <a:buClr>
                <a:srgbClr val="00007D"/>
              </a:buClr>
              <a:defRPr/>
            </a:pPr>
            <a:r>
              <a:rPr lang="hr-HR" sz="18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BOJA</a:t>
            </a:r>
            <a:r>
              <a:rPr lang="hr-HR" sz="18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– odabir boja ovisi o veličini prostorije, osunčanosti, orijentaciji prozora. Boju uvijek nastojimo uskladiti sa bojama predmeta u prostoru.</a:t>
            </a:r>
          </a:p>
          <a:p>
            <a:pPr lvl="1">
              <a:lnSpc>
                <a:spcPct val="107000"/>
              </a:lnSpc>
              <a:buClr>
                <a:srgbClr val="00007D"/>
              </a:buClr>
              <a:defRPr/>
            </a:pPr>
            <a:r>
              <a:rPr lang="hr-HR" sz="18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UDOBNOST</a:t>
            </a:r>
            <a:r>
              <a:rPr lang="hr-HR" sz="18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– uglavnom presudan kriterij usko povezan s ergonomijom.</a:t>
            </a:r>
          </a:p>
          <a:p>
            <a:pPr lvl="1">
              <a:lnSpc>
                <a:spcPct val="107000"/>
              </a:lnSpc>
              <a:buClr>
                <a:srgbClr val="00007D"/>
              </a:buClr>
              <a:defRPr/>
            </a:pPr>
            <a:r>
              <a:rPr lang="hr-HR" sz="18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TEŽINA</a:t>
            </a:r>
            <a:r>
              <a:rPr lang="hr-HR" sz="1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– teški predmeti nisu poželjni zbog zahtjeva suvremenog stanovanja za čestim promjenama rasporeda namještaja.</a:t>
            </a:r>
          </a:p>
          <a:p>
            <a:pPr lvl="1">
              <a:lnSpc>
                <a:spcPct val="107000"/>
              </a:lnSpc>
              <a:buClr>
                <a:srgbClr val="00007D"/>
              </a:buClr>
              <a:defRPr/>
            </a:pPr>
            <a:r>
              <a:rPr lang="hr-HR" sz="18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TRAJNOST </a:t>
            </a:r>
            <a:r>
              <a:rPr lang="hr-HR" sz="18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– kvalitetniji materijali i čvršće konstrukcije osiguravaju dužu trajnost, ali uzrokuju više cijene proizvoda.</a:t>
            </a:r>
            <a:endParaRPr lang="hr-HR" sz="1800" b="1" dirty="0" smtClean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buClr>
                <a:srgbClr val="00007D"/>
              </a:buClr>
              <a:defRPr/>
            </a:pPr>
            <a:r>
              <a:rPr lang="hr-HR" sz="18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VELIČINA</a:t>
            </a:r>
            <a:r>
              <a:rPr lang="hr-HR" sz="18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– veličinu predmeta/namještaja usklađujemo prema veličini prostora.</a:t>
            </a:r>
          </a:p>
          <a:p>
            <a:pPr lvl="1">
              <a:lnSpc>
                <a:spcPct val="107000"/>
              </a:lnSpc>
              <a:buClr>
                <a:srgbClr val="00007D"/>
              </a:buClr>
              <a:defRPr/>
            </a:pPr>
            <a:r>
              <a:rPr lang="hr-HR" sz="18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CIJENA </a:t>
            </a:r>
            <a:r>
              <a:rPr lang="hr-HR" sz="18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– ovisi o obliku proizvoda, materijalu, kvaliteti obrade, modnim trendovima, potražnji itd. </a:t>
            </a:r>
          </a:p>
          <a:p>
            <a:pPr lvl="1">
              <a:lnSpc>
                <a:spcPct val="107000"/>
              </a:lnSpc>
              <a:buClr>
                <a:srgbClr val="00007D"/>
              </a:buClr>
              <a:defRPr/>
            </a:pPr>
            <a:endParaRPr lang="hr-HR" sz="1800" dirty="0" smtClean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None/>
              <a:defRPr/>
            </a:pPr>
            <a:endParaRPr lang="x-none" sz="2000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zervirano mjesto podnožja 3"/>
          <p:cNvSpPr txBox="1">
            <a:spLocks noGrp="1"/>
          </p:cNvSpPr>
          <p:nvPr/>
        </p:nvSpPr>
        <p:spPr bwMode="auto">
          <a:xfrm>
            <a:off x="2339975" y="6308725"/>
            <a:ext cx="40322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000">
                <a:solidFill>
                  <a:srgbClr val="000000"/>
                </a:solidFill>
              </a:rPr>
              <a:t>SREDNJA STRUKOVNA ŠKOLA VARAŽDIN</a:t>
            </a:r>
          </a:p>
        </p:txBody>
      </p:sp>
      <p:sp>
        <p:nvSpPr>
          <p:cNvPr id="10243" name="Rezervirano mjesto broja slajda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1EA25BF-D1F1-4F12-9E27-C333D231163E}" type="slidenum">
              <a:rPr lang="hr-HR" altLang="sr-Latn-RS" sz="1000">
                <a:solidFill>
                  <a:srgbClr val="000000"/>
                </a:solidFill>
                <a:latin typeface="Arial Black" panose="020B0A040201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hr-HR" altLang="sr-Latn-RS" sz="10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244" name="Rezervirano mjesto datuma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8A32880-7157-410B-80F8-976480F9BA90}" type="datetime1">
              <a:rPr lang="hr-HR" altLang="sr-Latn-RS" sz="10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21.8.2023.</a:t>
            </a:fld>
            <a:endParaRPr lang="hr-HR" altLang="sr-Latn-RS" sz="1000">
              <a:solidFill>
                <a:srgbClr val="000000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620713"/>
            <a:ext cx="8229600" cy="5688012"/>
          </a:xfrm>
        </p:spPr>
        <p:txBody>
          <a:bodyPr/>
          <a:lstStyle/>
          <a:p>
            <a:pPr marL="0" indent="0">
              <a:spcAft>
                <a:spcPts val="0"/>
              </a:spcAft>
              <a:buClr>
                <a:srgbClr val="00007D"/>
              </a:buClr>
              <a:buFont typeface="Wingdings" panose="05000000000000000000" pitchFamily="2" charset="2"/>
              <a:buNone/>
              <a:defRPr/>
            </a:pPr>
            <a:endParaRPr lang="hr-HR" sz="20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7D"/>
              </a:buClr>
              <a:defRPr/>
            </a:pPr>
            <a:r>
              <a:rPr lang="hr-HR" sz="2000" b="1" u="sng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Elementi oblikovanja prostora</a:t>
            </a:r>
            <a:r>
              <a:rPr lang="hr-HR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spcAft>
                <a:spcPts val="0"/>
              </a:spcAft>
              <a:buClr>
                <a:srgbClr val="00007D"/>
              </a:buClr>
              <a:buFont typeface="Wingdings" panose="05000000000000000000" pitchFamily="2" charset="2"/>
              <a:buNone/>
              <a:defRPr/>
            </a:pPr>
            <a:endParaRPr lang="hr-HR" sz="20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  <a:buClr>
                <a:srgbClr val="00007D"/>
              </a:buClr>
              <a:defRPr/>
            </a:pPr>
            <a:r>
              <a:rPr lang="hr-H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hr-HR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uka, zrak, temperatura</a:t>
            </a:r>
          </a:p>
          <a:p>
            <a:pPr lvl="1">
              <a:spcAft>
                <a:spcPts val="0"/>
              </a:spcAft>
              <a:buClr>
                <a:srgbClr val="00007D"/>
              </a:buClr>
              <a:defRPr/>
            </a:pPr>
            <a:r>
              <a:rPr lang="hr-HR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Osvjetljenje/rasvjeta</a:t>
            </a:r>
          </a:p>
          <a:p>
            <a:pPr lvl="1">
              <a:spcAft>
                <a:spcPts val="0"/>
              </a:spcAft>
              <a:buClr>
                <a:srgbClr val="00007D"/>
              </a:buClr>
              <a:defRPr/>
            </a:pPr>
            <a:r>
              <a:rPr lang="hr-HR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Boje</a:t>
            </a:r>
          </a:p>
          <a:p>
            <a:pPr lvl="1">
              <a:spcAft>
                <a:spcPts val="0"/>
              </a:spcAft>
              <a:buClr>
                <a:srgbClr val="00007D"/>
              </a:buClr>
              <a:defRPr/>
            </a:pPr>
            <a:r>
              <a:rPr lang="hr-HR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Namještaj</a:t>
            </a:r>
          </a:p>
          <a:p>
            <a:pPr lvl="1">
              <a:spcAft>
                <a:spcPts val="0"/>
              </a:spcAft>
              <a:buClr>
                <a:srgbClr val="00007D"/>
              </a:buClr>
              <a:defRPr/>
            </a:pPr>
            <a:r>
              <a:rPr lang="hr-HR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Materijali – podovi, zidovi (različiti dezeni, teksture)</a:t>
            </a:r>
          </a:p>
          <a:p>
            <a:pPr lvl="1">
              <a:spcAft>
                <a:spcPts val="0"/>
              </a:spcAft>
              <a:buClr>
                <a:srgbClr val="00007D"/>
              </a:buClr>
              <a:defRPr/>
            </a:pPr>
            <a:r>
              <a:rPr lang="hr-HR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Dekoracije – slike, dekorativno zelenilo (cvijeće)</a:t>
            </a:r>
          </a:p>
          <a:p>
            <a:pPr lvl="1">
              <a:spcAft>
                <a:spcPts val="0"/>
              </a:spcAft>
              <a:buClr>
                <a:srgbClr val="00007D"/>
              </a:buClr>
              <a:defRPr/>
            </a:pPr>
            <a:endParaRPr lang="hr-HR" sz="18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None/>
              <a:defRPr/>
            </a:pPr>
            <a:endParaRPr lang="x-none" sz="2000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zervirano mjesto podnožja 3"/>
          <p:cNvSpPr txBox="1">
            <a:spLocks noGrp="1"/>
          </p:cNvSpPr>
          <p:nvPr/>
        </p:nvSpPr>
        <p:spPr bwMode="auto">
          <a:xfrm>
            <a:off x="2339975" y="6308725"/>
            <a:ext cx="40322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000">
                <a:solidFill>
                  <a:srgbClr val="000000"/>
                </a:solidFill>
              </a:rPr>
              <a:t>SREDNJA STRUKOVNA ŠKOLA VARAŽDIN</a:t>
            </a:r>
          </a:p>
        </p:txBody>
      </p:sp>
      <p:sp>
        <p:nvSpPr>
          <p:cNvPr id="11267" name="Rezervirano mjesto broja slajda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36F4749-16BD-4A93-8700-B8363C57964C}" type="slidenum">
              <a:rPr lang="hr-HR" altLang="sr-Latn-RS" sz="1000">
                <a:solidFill>
                  <a:srgbClr val="000000"/>
                </a:solidFill>
                <a:latin typeface="Arial Black" panose="020B0A040201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hr-HR" altLang="sr-Latn-RS" sz="10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268" name="Rezervirano mjesto datuma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376E64B-34F0-4E5F-9A13-60E56078AB54}" type="datetime1">
              <a:rPr lang="hr-HR" altLang="sr-Latn-RS" sz="10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21.8.2023.</a:t>
            </a:fld>
            <a:endParaRPr lang="hr-HR" altLang="sr-Latn-RS" sz="1000">
              <a:solidFill>
                <a:srgbClr val="000000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620713"/>
            <a:ext cx="8229600" cy="5688012"/>
          </a:xfrm>
        </p:spPr>
        <p:txBody>
          <a:bodyPr/>
          <a:lstStyle/>
          <a:p>
            <a:pPr marL="0" indent="0">
              <a:buClr>
                <a:srgbClr val="00007D"/>
              </a:buClr>
              <a:buFont typeface="Wingdings" panose="05000000000000000000" pitchFamily="2" charset="2"/>
              <a:buNone/>
            </a:pPr>
            <a:r>
              <a:rPr lang="hr-HR" altLang="sr-Latn-RS" sz="2400" b="1" u="sng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BUKA, OSVJETLJENJE, ZRAK, TEMPERATURA</a:t>
            </a:r>
          </a:p>
          <a:p>
            <a:pPr marL="0" indent="0">
              <a:buClr>
                <a:srgbClr val="00007D"/>
              </a:buClr>
              <a:buFont typeface="Wingdings" panose="05000000000000000000" pitchFamily="2" charset="2"/>
              <a:buNone/>
            </a:pPr>
            <a:endParaRPr lang="hr-HR" altLang="sr-Latn-RS" sz="2400" b="1" u="sng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7000"/>
              </a:lnSpc>
              <a:spcAft>
                <a:spcPts val="800"/>
              </a:spcAft>
            </a:pPr>
            <a:r>
              <a:rPr lang="sr-Latn-CS" altLang="sr-Latn-RS" sz="2000" b="1" u="sng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Buka</a:t>
            </a:r>
          </a:p>
          <a:p>
            <a:pPr marL="0" indent="0" eaLnBrk="1" hangingPunct="1">
              <a:spcBef>
                <a:spcPts val="438"/>
              </a:spcBef>
              <a:buFont typeface="Wingdings" panose="05000000000000000000" pitchFamily="2" charset="2"/>
              <a:buNone/>
            </a:pPr>
            <a:r>
              <a:rPr lang="sr-Latn-CS" altLang="sr-Latn-RS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Vrste buke:</a:t>
            </a:r>
          </a:p>
          <a:p>
            <a:pPr lvl="1"/>
            <a:r>
              <a:rPr lang="hr-HR" altLang="sr-Latn-RS" sz="2000" smtClean="0">
                <a:latin typeface="Calibri" panose="020F0502020204030204" pitchFamily="34" charset="0"/>
              </a:rPr>
              <a:t>buka prirodnih izvora (grmljavina, šum vjetra, šum vode…)</a:t>
            </a:r>
          </a:p>
          <a:p>
            <a:pPr lvl="1"/>
            <a:r>
              <a:rPr lang="hr-HR" altLang="sr-Latn-RS" sz="2000" smtClean="0">
                <a:latin typeface="Calibri" panose="020F0502020204030204" pitchFamily="34" charset="0"/>
              </a:rPr>
              <a:t>buka koju stvara čovjek </a:t>
            </a:r>
          </a:p>
          <a:p>
            <a:pPr lvl="1"/>
            <a:r>
              <a:rPr lang="hr-HR" altLang="sr-Latn-RS" sz="2000" smtClean="0">
                <a:latin typeface="Calibri" panose="020F0502020204030204" pitchFamily="34" charset="0"/>
              </a:rPr>
              <a:t>bukom umjetno stvorenih zvukova</a:t>
            </a:r>
          </a:p>
          <a:p>
            <a:pPr lvl="1"/>
            <a:endParaRPr lang="hr-HR" altLang="sr-Latn-RS" sz="1800" smtClean="0"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altLang="sr-Latn-RS" sz="2000" smtClean="0">
                <a:latin typeface="Calibri" panose="020F0502020204030204" pitchFamily="34" charset="0"/>
              </a:rPr>
              <a:t>Buka u životnoj sredini</a:t>
            </a:r>
          </a:p>
          <a:p>
            <a:pPr lvl="1">
              <a:lnSpc>
                <a:spcPct val="90000"/>
              </a:lnSpc>
            </a:pPr>
            <a:r>
              <a:rPr lang="hr-HR" altLang="sr-Latn-RS" sz="2000" smtClean="0">
                <a:latin typeface="Calibri" panose="020F0502020204030204" pitchFamily="34" charset="0"/>
              </a:rPr>
              <a:t>prometna buka</a:t>
            </a:r>
          </a:p>
          <a:p>
            <a:pPr lvl="1">
              <a:lnSpc>
                <a:spcPct val="90000"/>
              </a:lnSpc>
            </a:pPr>
            <a:r>
              <a:rPr lang="hr-HR" altLang="sr-Latn-RS" sz="2000" smtClean="0">
                <a:latin typeface="Calibri" panose="020F0502020204030204" pitchFamily="34" charset="0"/>
              </a:rPr>
              <a:t>buka koja se čuje iz industrijskih postrojenja</a:t>
            </a:r>
          </a:p>
          <a:p>
            <a:pPr lvl="1">
              <a:lnSpc>
                <a:spcPct val="90000"/>
              </a:lnSpc>
            </a:pPr>
            <a:r>
              <a:rPr lang="hr-HR" altLang="sr-Latn-RS" sz="2000" smtClean="0">
                <a:latin typeface="Calibri" panose="020F0502020204030204" pitchFamily="34" charset="0"/>
              </a:rPr>
              <a:t>ulična buka raznog porijekla (npr. zvuk iz kafića, igrališta i sl.)</a:t>
            </a:r>
          </a:p>
          <a:p>
            <a:pPr lvl="1">
              <a:lnSpc>
                <a:spcPct val="90000"/>
              </a:lnSpc>
            </a:pPr>
            <a:r>
              <a:rPr lang="hr-HR" altLang="sr-Latn-RS" sz="2000" smtClean="0">
                <a:latin typeface="Calibri" panose="020F0502020204030204" pitchFamily="34" charset="0"/>
              </a:rPr>
              <a:t>buka u domaćinstvima (od električnih i elektroničkih uređaja, iz susjednih stanova i sl.)</a:t>
            </a:r>
            <a:endParaRPr lang="en-US" altLang="sr-Latn-RS" sz="2000" smtClean="0"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None/>
            </a:pPr>
            <a:endParaRPr lang="sr-Latn-CS" altLang="sr-Latn-RS" sz="2000" u="sng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zervirano mjesto podnožja 3"/>
          <p:cNvSpPr txBox="1">
            <a:spLocks noGrp="1"/>
          </p:cNvSpPr>
          <p:nvPr/>
        </p:nvSpPr>
        <p:spPr bwMode="auto">
          <a:xfrm>
            <a:off x="2339975" y="6308725"/>
            <a:ext cx="40322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000">
                <a:solidFill>
                  <a:srgbClr val="000000"/>
                </a:solidFill>
              </a:rPr>
              <a:t>SREDNJA STRUKOVNA ŠKOLA VARAŽDIN</a:t>
            </a:r>
          </a:p>
        </p:txBody>
      </p:sp>
      <p:sp>
        <p:nvSpPr>
          <p:cNvPr id="12291" name="Rezervirano mjesto broja slajda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93CAD88-616B-4E89-BCAF-16E0445ED6FF}" type="slidenum">
              <a:rPr lang="hr-HR" altLang="sr-Latn-RS" sz="1000">
                <a:solidFill>
                  <a:srgbClr val="000000"/>
                </a:solidFill>
                <a:latin typeface="Arial Black" panose="020B0A040201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hr-HR" altLang="sr-Latn-RS" sz="10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292" name="Rezervirano mjesto datuma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B40524E-F8A9-4FE4-AD6D-363FF4456811}" type="datetime1">
              <a:rPr lang="hr-HR" altLang="sr-Latn-RS" sz="10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21.8.2023.</a:t>
            </a:fld>
            <a:endParaRPr lang="hr-HR" altLang="sr-Latn-RS" sz="1000">
              <a:solidFill>
                <a:srgbClr val="000000"/>
              </a:solidFill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620713"/>
            <a:ext cx="8229600" cy="5688012"/>
          </a:xfrm>
        </p:spPr>
        <p:txBody>
          <a:bodyPr/>
          <a:lstStyle/>
          <a:p>
            <a:pPr marL="57150" indent="0">
              <a:buClr>
                <a:srgbClr val="00007D"/>
              </a:buClr>
              <a:buFont typeface="Wingdings" panose="05000000000000000000" pitchFamily="2" charset="2"/>
              <a:buNone/>
            </a:pPr>
            <a:endParaRPr lang="sr-Latn-CS" altLang="sr-Latn-RS" sz="200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indent="0">
              <a:buClr>
                <a:srgbClr val="00007D"/>
              </a:buClr>
              <a:buFont typeface="Wingdings" panose="05000000000000000000" pitchFamily="2" charset="2"/>
              <a:buNone/>
            </a:pPr>
            <a:r>
              <a:rPr lang="sr-Latn-CS" altLang="sr-Latn-RS" sz="20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Preporučljive razine buke:</a:t>
            </a:r>
          </a:p>
          <a:p>
            <a:pPr marL="57150" indent="0">
              <a:buClr>
                <a:srgbClr val="00007D"/>
              </a:buClr>
              <a:buFont typeface="Wingdings" panose="05000000000000000000" pitchFamily="2" charset="2"/>
              <a:buNone/>
            </a:pPr>
            <a:endParaRPr lang="sr-Latn-CS" altLang="sr-Latn-RS" sz="200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ts val="438"/>
              </a:spcBef>
              <a:buClr>
                <a:srgbClr val="9999CC"/>
              </a:buClr>
            </a:pPr>
            <a:r>
              <a:rPr lang="hr-HR" altLang="sr-Latn-RS" sz="20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stanovima do 35 dB</a:t>
            </a:r>
            <a:r>
              <a:rPr lang="en-US" altLang="sr-Latn-RS" sz="20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altLang="sr-Latn-RS" sz="200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ts val="438"/>
              </a:spcBef>
              <a:buClr>
                <a:srgbClr val="9999CC"/>
              </a:buClr>
            </a:pPr>
            <a:r>
              <a:rPr lang="hr-HR" altLang="sr-Latn-RS" sz="20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ulicama do 45 dB s tim da šum uslijed prometa ne traje cijeli dan i da ne prelazi 60-70 dB</a:t>
            </a:r>
          </a:p>
          <a:p>
            <a:pPr lvl="1" eaLnBrk="1" hangingPunct="1">
              <a:spcBef>
                <a:spcPts val="438"/>
              </a:spcBef>
              <a:buClr>
                <a:srgbClr val="9999CC"/>
              </a:buClr>
            </a:pPr>
            <a:r>
              <a:rPr lang="hr-HR" altLang="sr-Latn-RS" sz="20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školama do 40 dB</a:t>
            </a:r>
            <a:r>
              <a:rPr lang="en-US" altLang="sr-Latn-RS" sz="20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altLang="sr-Latn-RS" sz="200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ts val="438"/>
              </a:spcBef>
              <a:buClr>
                <a:srgbClr val="9999CC"/>
              </a:buClr>
            </a:pPr>
            <a:r>
              <a:rPr lang="hr-HR" altLang="sr-Latn-RS" sz="20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bolnicama do 30 dB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zervirano mjesto podnožja 3"/>
          <p:cNvSpPr txBox="1">
            <a:spLocks noGrp="1"/>
          </p:cNvSpPr>
          <p:nvPr/>
        </p:nvSpPr>
        <p:spPr bwMode="auto">
          <a:xfrm>
            <a:off x="2339975" y="6308725"/>
            <a:ext cx="40322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000">
                <a:solidFill>
                  <a:srgbClr val="000000"/>
                </a:solidFill>
              </a:rPr>
              <a:t>SREDNJA STRUKOVNA ŠKOLA VARAŽDIN</a:t>
            </a:r>
          </a:p>
        </p:txBody>
      </p:sp>
      <p:sp>
        <p:nvSpPr>
          <p:cNvPr id="13315" name="Rezervirano mjesto broja slajda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63715CE-65DF-4388-A3F0-97757636CDAC}" type="slidenum">
              <a:rPr lang="hr-HR" altLang="sr-Latn-RS" sz="1000">
                <a:solidFill>
                  <a:srgbClr val="000000"/>
                </a:solidFill>
                <a:latin typeface="Arial Black" panose="020B0A040201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hr-HR" altLang="sr-Latn-RS" sz="10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316" name="Rezervirano mjesto datuma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5EC2D8D-0088-4A62-AFBF-649D5196FDEF}" type="datetime1">
              <a:rPr lang="hr-HR" altLang="sr-Latn-RS" sz="10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21.8.2023.</a:t>
            </a:fld>
            <a:endParaRPr lang="hr-HR" altLang="sr-Latn-RS" sz="1000">
              <a:solidFill>
                <a:srgbClr val="000000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620713"/>
            <a:ext cx="8229600" cy="5688012"/>
          </a:xfrm>
        </p:spPr>
        <p:txBody>
          <a:bodyPr/>
          <a:lstStyle/>
          <a:p>
            <a:pPr>
              <a:spcAft>
                <a:spcPts val="0"/>
              </a:spcAft>
              <a:buClr>
                <a:srgbClr val="00007D"/>
              </a:buClr>
              <a:defRPr/>
            </a:pPr>
            <a:r>
              <a:rPr lang="x-none" sz="2000" b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Osvjetljenje</a:t>
            </a:r>
            <a:endParaRPr lang="x-none" sz="1800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  <a:buClr>
                <a:srgbClr val="00007D"/>
              </a:buClr>
              <a:defRPr/>
            </a:pPr>
            <a:r>
              <a:rPr lang="x-none" sz="180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Funkcionalni aspekt </a:t>
            </a:r>
            <a:r>
              <a:rPr lang="x-none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zadovoljenje </a:t>
            </a:r>
            <a:r>
              <a:rPr lang="x-none" sz="18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uvjeta</a:t>
            </a:r>
            <a:r>
              <a:rPr lang="x-none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udobnog, zdravog</a:t>
            </a:r>
            <a:r>
              <a:rPr lang="x-none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sigurnog stanovanja. </a:t>
            </a:r>
          </a:p>
          <a:p>
            <a:pPr lvl="1">
              <a:spcAft>
                <a:spcPts val="0"/>
              </a:spcAft>
              <a:buClr>
                <a:srgbClr val="00007D"/>
              </a:buClr>
              <a:defRPr/>
            </a:pPr>
            <a:r>
              <a:rPr lang="x-none" sz="180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Estetski aspekt </a:t>
            </a:r>
            <a:r>
              <a:rPr lang="x-none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mora zadovoljiti potrebu </a:t>
            </a:r>
            <a:r>
              <a:rPr lang="x-none" sz="18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čovjeka</a:t>
            </a:r>
            <a:r>
              <a:rPr lang="x-none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ambijentom punim topline, </a:t>
            </a:r>
            <a:r>
              <a:rPr lang="x-none" sz="18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ljepote</a:t>
            </a:r>
            <a:r>
              <a:rPr lang="x-none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ugodnog okruženja.</a:t>
            </a:r>
          </a:p>
          <a:p>
            <a:pPr lvl="1">
              <a:spcAft>
                <a:spcPts val="0"/>
              </a:spcAft>
              <a:buClr>
                <a:srgbClr val="00007D"/>
              </a:buClr>
              <a:defRPr/>
            </a:pPr>
            <a:r>
              <a:rPr lang="hr-HR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LUX – jedinica za mjerenje jakosti svjetlosti (1LUX=1LUMEN/m2)</a:t>
            </a:r>
          </a:p>
          <a:p>
            <a:pPr lvl="1">
              <a:spcAft>
                <a:spcPts val="0"/>
              </a:spcAft>
              <a:buClr>
                <a:srgbClr val="00007D"/>
              </a:buClr>
              <a:defRPr/>
            </a:pPr>
            <a:endParaRPr lang="hr-HR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indent="0">
              <a:spcAft>
                <a:spcPts val="0"/>
              </a:spcAft>
              <a:buClr>
                <a:srgbClr val="00007D"/>
              </a:buClr>
              <a:buFont typeface="Wingdings" panose="05000000000000000000" pitchFamily="2" charset="2"/>
              <a:buNone/>
              <a:defRPr/>
            </a:pPr>
            <a:r>
              <a:rPr lang="hr-HR" sz="2000" i="1" u="sng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Prirodna </a:t>
            </a:r>
            <a:r>
              <a:rPr lang="hr-HR" sz="2000" i="1" u="sng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osvjetljenost</a:t>
            </a:r>
            <a:r>
              <a:rPr lang="hr-HR" sz="2000" i="1" u="sng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stana </a:t>
            </a:r>
            <a:r>
              <a:rPr lang="hr-HR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dnevna svjetlost u stanu dolazi nam od sunca kroz otvore prozora/vrata zastakljenih bezbojnim staklom te ovisi o:</a:t>
            </a:r>
          </a:p>
          <a:p>
            <a:pPr lvl="1">
              <a:spcAft>
                <a:spcPts val="0"/>
              </a:spcAft>
              <a:buClr>
                <a:srgbClr val="00007D"/>
              </a:buClr>
              <a:defRPr/>
            </a:pPr>
            <a:r>
              <a:rPr lang="hr-HR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Položaj stana u odnosu na strane svijeta</a:t>
            </a:r>
          </a:p>
          <a:p>
            <a:pPr lvl="1">
              <a:spcAft>
                <a:spcPts val="0"/>
              </a:spcAft>
              <a:buClr>
                <a:srgbClr val="00007D"/>
              </a:buClr>
              <a:defRPr/>
            </a:pPr>
            <a:r>
              <a:rPr lang="hr-HR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Položaj zgrade i stana u odnosu na ostale zgrade u okruženju</a:t>
            </a:r>
          </a:p>
          <a:p>
            <a:pPr lvl="1">
              <a:spcAft>
                <a:spcPts val="0"/>
              </a:spcAft>
              <a:buClr>
                <a:srgbClr val="00007D"/>
              </a:buClr>
              <a:defRPr/>
            </a:pPr>
            <a:r>
              <a:rPr lang="hr-HR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Katnu visinu stana</a:t>
            </a:r>
          </a:p>
          <a:p>
            <a:pPr lvl="1">
              <a:spcAft>
                <a:spcPts val="0"/>
              </a:spcAft>
              <a:buClr>
                <a:srgbClr val="00007D"/>
              </a:buClr>
              <a:defRPr/>
            </a:pPr>
            <a:r>
              <a:rPr lang="hr-HR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Veličinu prozorskih otvora</a:t>
            </a:r>
          </a:p>
          <a:p>
            <a:pPr lvl="1">
              <a:spcAft>
                <a:spcPts val="0"/>
              </a:spcAft>
              <a:buClr>
                <a:srgbClr val="00007D"/>
              </a:buClr>
              <a:defRPr/>
            </a:pPr>
            <a:r>
              <a:rPr lang="hr-HR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Obliku stolarije</a:t>
            </a:r>
          </a:p>
          <a:p>
            <a:pPr lvl="1">
              <a:spcAft>
                <a:spcPts val="0"/>
              </a:spcAft>
              <a:buClr>
                <a:srgbClr val="00007D"/>
              </a:buClr>
              <a:defRPr/>
            </a:pPr>
            <a:r>
              <a:rPr lang="hr-HR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Godišnjem dobu</a:t>
            </a:r>
          </a:p>
          <a:p>
            <a:pPr lvl="1">
              <a:spcAft>
                <a:spcPts val="0"/>
              </a:spcAft>
              <a:buClr>
                <a:srgbClr val="00007D"/>
              </a:buClr>
              <a:defRPr/>
            </a:pPr>
            <a:r>
              <a:rPr lang="hr-HR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Dobu dana</a:t>
            </a:r>
          </a:p>
          <a:p>
            <a:pPr lvl="1">
              <a:spcAft>
                <a:spcPts val="0"/>
              </a:spcAft>
              <a:buClr>
                <a:srgbClr val="00007D"/>
              </a:buClr>
              <a:defRPr/>
            </a:pPr>
            <a:r>
              <a:rPr lang="hr-HR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Klimatskim uvjetima ….</a:t>
            </a:r>
          </a:p>
          <a:p>
            <a:pPr lvl="1">
              <a:spcAft>
                <a:spcPts val="0"/>
              </a:spcAft>
              <a:buClr>
                <a:srgbClr val="00007D"/>
              </a:buClr>
              <a:defRPr/>
            </a:pPr>
            <a:endParaRPr lang="hr-HR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spcAft>
                <a:spcPts val="0"/>
              </a:spcAft>
              <a:buClr>
                <a:srgbClr val="00007D"/>
              </a:buClr>
              <a:buFont typeface="Wingdings" panose="05000000000000000000" pitchFamily="2" charset="2"/>
              <a:buNone/>
              <a:defRPr/>
            </a:pPr>
            <a:endParaRPr lang="x-none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čkice">
  <a:themeElements>
    <a:clrScheme name="Točkice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Točk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očkice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čkice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čkice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čkice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čkice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čkice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čkice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čkice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čkice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čkice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čkice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čkice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1983</TotalTime>
  <Words>1342</Words>
  <Application>Microsoft Office PowerPoint</Application>
  <PresentationFormat>Prikaz na zaslonu (4:3)</PresentationFormat>
  <Paragraphs>225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6" baseType="lpstr">
      <vt:lpstr>Arial</vt:lpstr>
      <vt:lpstr>Wingdings</vt:lpstr>
      <vt:lpstr>Arial Black</vt:lpstr>
      <vt:lpstr>Times New Roman</vt:lpstr>
      <vt:lpstr>Calibri</vt:lpstr>
      <vt:lpstr>Točkice</vt:lpstr>
      <vt:lpstr>PowerPoint prezentacija</vt:lpstr>
      <vt:lpstr>NAČELA I ELEMENTI OBLIKOVANJA PROSTORA ZA STANOVANJE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NATJECANJE UČENIKA U OBRAZOVNOM PODSEKTORU PRERADA I OBRADA DRVA</dc:title>
  <dc:creator>Srednja strukovna škola</dc:creator>
  <cp:lastModifiedBy>Windows korisnik</cp:lastModifiedBy>
  <cp:revision>269</cp:revision>
  <cp:lastPrinted>2014-10-22T06:36:10Z</cp:lastPrinted>
  <dcterms:created xsi:type="dcterms:W3CDTF">2014-09-03T23:58:32Z</dcterms:created>
  <dcterms:modified xsi:type="dcterms:W3CDTF">2023-08-21T10:36:40Z</dcterms:modified>
</cp:coreProperties>
</file>