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2" r:id="rId5"/>
    <p:sldId id="318" r:id="rId6"/>
    <p:sldId id="300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283" r:id="rId18"/>
    <p:sldId id="298" r:id="rId19"/>
    <p:sldId id="296" r:id="rId2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574" autoAdjust="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1F0286-4BFD-402B-B3F6-DE03D928F186}" type="datetime1">
              <a:rPr lang="hr-HR" noProof="1" smtClean="0"/>
              <a:t>16.8.2023.</a:t>
            </a:fld>
            <a:endParaRPr lang="hr-HR" noProof="1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3A4612-346F-4628-AB07-2A0AE8BC8C7E}" type="datetime1">
              <a:rPr lang="hr-HR" noProof="1" dirty="0" smtClean="0"/>
              <a:t>16.8.2023.</a:t>
            </a:fld>
            <a:endParaRPr lang="hr-HR" noProof="1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1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58179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10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76261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84911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12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40090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714223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14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3124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96893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16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8850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2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4909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6200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4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5991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6412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6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03321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7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421002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8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81280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1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hr-HR" noProof="1" dirty="0" smtClean="0"/>
              <a:t>9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26599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8" name="Rezervirano mjesto za sadržaj 2">
            <a:extLst>
              <a:ext uri="{FF2B5EF4-FFF2-40B4-BE49-F238E27FC236}">
                <a16:creationId xmlns:a16="http://schemas.microsoft.com/office/drawing/2014/main" xmlns="" id="{D0F16635-76F3-45F7-9385-A99504D2B90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9" name="Rezervirano mjesto za sadržaj 3">
            <a:extLst>
              <a:ext uri="{FF2B5EF4-FFF2-40B4-BE49-F238E27FC236}">
                <a16:creationId xmlns:a16="http://schemas.microsoft.com/office/drawing/2014/main" xmlns="" id="{70C8E421-28C0-4976-A17C-22789B6F3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xmlns="" id="{7AFEAA85-DD59-4B9B-B080-3368277EF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12" name="Rezervirano mjesto za tekst 4">
            <a:extLst>
              <a:ext uri="{FF2B5EF4-FFF2-40B4-BE49-F238E27FC236}">
                <a16:creationId xmlns:a16="http://schemas.microsoft.com/office/drawing/2014/main" xmlns="" id="{1EAE3C73-B1A9-4A3B-8DD2-5A34920790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13" name="Rezervirano mjesto za sadržaj 5">
            <a:extLst>
              <a:ext uri="{FF2B5EF4-FFF2-40B4-BE49-F238E27FC236}">
                <a16:creationId xmlns:a16="http://schemas.microsoft.com/office/drawing/2014/main" xmlns="" id="{53A52FEF-F917-4982-9855-43A0DF5DA6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4" name="Rezervirano mjesto za tekst 2">
            <a:extLst>
              <a:ext uri="{FF2B5EF4-FFF2-40B4-BE49-F238E27FC236}">
                <a16:creationId xmlns:a16="http://schemas.microsoft.com/office/drawing/2014/main" xmlns="" id="{DC1CA8AB-B7BE-4C9F-9A0A-C849A35AA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15" name="Rezervirano mjesto za sadržaj 3">
            <a:extLst>
              <a:ext uri="{FF2B5EF4-FFF2-40B4-BE49-F238E27FC236}">
                <a16:creationId xmlns:a16="http://schemas.microsoft.com/office/drawing/2014/main" xmlns="" id="{7B0DF164-9487-4D3F-BA7D-E273D7F5A2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10" name="Rezervirano mjesto za sadržaj 2">
            <a:extLst>
              <a:ext uri="{FF2B5EF4-FFF2-40B4-BE49-F238E27FC236}">
                <a16:creationId xmlns:a16="http://schemas.microsoft.com/office/drawing/2014/main" xmlns="" id="{34E38C26-A932-4007-84B1-21C1D9744A7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FA87EF18-D404-4A92-BE37-7AC9B7223D5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stupa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3" name="Rezervirano mjesto za tekst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5" name="Rezervirano mjesto za tekst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7" name="Rezervirano mjesto za tekst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15" name="Rezervirano mjesto za tekst 3">
            <a:extLst>
              <a:ext uri="{FF2B5EF4-FFF2-40B4-BE49-F238E27FC236}">
                <a16:creationId xmlns:a16="http://schemas.microsoft.com/office/drawing/2014/main" xmlns="" id="{4EF269EA-6AE9-449D-BE5A-03758EA88D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r-HR" noProof="1"/>
              <a:t>Kliknite da biste uredili stilove teksta matrice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xmlns="" id="{A473F491-E8FD-4CBC-84E6-5139D5161A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9" name="Rezervirano mjesto za tekst 3">
            <a:extLst>
              <a:ext uri="{FF2B5EF4-FFF2-40B4-BE49-F238E27FC236}">
                <a16:creationId xmlns:a16="http://schemas.microsoft.com/office/drawing/2014/main" xmlns="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hr-HR" noProof="1"/>
              <a:t>Kliknite da biste uredili stilove teksta matrice</a:t>
            </a:r>
          </a:p>
        </p:txBody>
      </p:sp>
      <p:sp>
        <p:nvSpPr>
          <p:cNvPr id="12" name="Rezervirano mjesto za sliku 2">
            <a:extLst>
              <a:ext uri="{FF2B5EF4-FFF2-40B4-BE49-F238E27FC236}">
                <a16:creationId xmlns:a16="http://schemas.microsoft.com/office/drawing/2014/main" xmlns="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1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zdjelni 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xmlns="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o naslo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podnožje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zdjelni 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Kliknite da biste uredili naslov prijelaza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adrža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adrža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12" name="Rezervirano mjesto za sadržaj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Naslov slajda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 smtClean="0"/>
              <a:t>Uredite stil podnaslova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xmlns="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hr-HR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  <p:sp>
        <p:nvSpPr>
          <p:cNvPr id="7" name="Rezervirano mjesto za sadržaj 2">
            <a:extLst>
              <a:ext uri="{FF2B5EF4-FFF2-40B4-BE49-F238E27FC236}">
                <a16:creationId xmlns:a16="http://schemas.microsoft.com/office/drawing/2014/main" xmlns="" id="{67DBAC9A-28A2-405B-8B7E-9BE425F51354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poredba s iko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Podnaslov</a:t>
            </a:r>
          </a:p>
        </p:txBody>
      </p:sp>
      <p:sp>
        <p:nvSpPr>
          <p:cNvPr id="3" name="Lijevo rezervirano mjesto za usporedbu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4" name="Rezervirano mjesto za sadržaj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12" name="Lijevo rezervirano mjesto za usporedbu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8" name="Rezervirano mjesto za tekst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za sliku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1"/>
              <a:t>Unesite opis</a:t>
            </a:r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" name="Rezervirano mjesto za broj slajda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xmlns="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 smtClean="0"/>
              <a:t>Uredite stil naslova matrice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sa zahv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za sliku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1"/>
              <a:t>Umetnite ili povucite i ispustite fotografiju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hr-HR" noProof="1"/>
              <a:t>Hvala</a:t>
            </a:r>
          </a:p>
        </p:txBody>
      </p:sp>
      <p:sp>
        <p:nvSpPr>
          <p:cNvPr id="3" name="Rezervirano mjesto za tekst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1"/>
              <a:t>.</a:t>
            </a:r>
          </a:p>
        </p:txBody>
      </p:sp>
      <p:sp>
        <p:nvSpPr>
          <p:cNvPr id="20" name="Rezervirano mjesto za tekst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Telefonski broj</a:t>
            </a:r>
          </a:p>
        </p:txBody>
      </p:sp>
      <p:sp>
        <p:nvSpPr>
          <p:cNvPr id="21" name="Rezervirano mjesto za tekst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Adresa e-pošte ili korisničko ime na društvenim mrežama</a:t>
            </a:r>
          </a:p>
        </p:txBody>
      </p:sp>
      <p:sp>
        <p:nvSpPr>
          <p:cNvPr id="22" name="Rezervirano mjesto za tekst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Web-mjesto tvrtke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3" name="Prostoručni oblik: Oblik 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23" name="Rezervirano mjesto za tekst 6">
            <a:extLst>
              <a:ext uri="{FF2B5EF4-FFF2-40B4-BE49-F238E27FC236}">
                <a16:creationId xmlns:a16="http://schemas.microsoft.com/office/drawing/2014/main" xmlns="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1"/>
              <a:t>Puno ime i prezime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r-HR" noProof="1"/>
              <a:t>Kliknite da biste uredili naslov stranice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1"/>
          </a:p>
        </p:txBody>
      </p:sp>
      <p:sp>
        <p:nvSpPr>
          <p:cNvPr id="18" name="Prostoručni oblik: Oblik 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hr-HR" noProof="1" dirty="0" smtClean="0"/>
              <a:pPr/>
              <a:t>‹#›</a:t>
            </a:fld>
            <a:endParaRPr lang="hr-HR" noProof="1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1" name="Tekstni okvir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hr-HR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hr-HR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Apartmani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quizizz.com/join/quiz/5e83ab21698797001b6070bf/start?from=soloLinkShare&amp;referrer=5dd5522b98187e001c110c1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17" r="12417"/>
          <a:stretch>
            <a:fillRect/>
          </a:stretch>
        </p:blipFill>
        <p:spPr>
          <a:xfrm>
            <a:off x="189155" y="144000"/>
            <a:ext cx="11905200" cy="6570000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124" y="359999"/>
            <a:ext cx="4416588" cy="5321927"/>
          </a:xfrm>
        </p:spPr>
        <p:txBody>
          <a:bodyPr rtlCol="0"/>
          <a:lstStyle/>
          <a:p>
            <a:r>
              <a:rPr lang="hr-HR" noProof="1" smtClean="0"/>
              <a:t>Sigurnosne norme na stroju za oblaganje </a:t>
            </a:r>
            <a:r>
              <a:rPr lang="hr-HR" noProof="1" smtClean="0"/>
              <a:t>rubova</a:t>
            </a:r>
            <a:br>
              <a:rPr lang="hr-HR" noProof="1" smtClean="0"/>
            </a:br>
            <a:r>
              <a:rPr lang="hr-HR" sz="1600" noProof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objave sadržaja: 29.04.2020. </a:t>
            </a:r>
            <a:endParaRPr lang="hr-HR" noProof="1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124" y="5764734"/>
            <a:ext cx="4416587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hr-HR" noProof="1" smtClean="0"/>
              <a:t>CNC tehnologije u izradi namještaja</a:t>
            </a:r>
          </a:p>
          <a:p>
            <a:pPr rtl="0"/>
            <a:r>
              <a:rPr lang="hr-HR" noProof="1" smtClean="0"/>
              <a:t>Drvodjeljski tehničar-dizajner, 4. god.</a:t>
            </a:r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/>
              <a:t>8</a:t>
            </a:r>
            <a:r>
              <a:rPr lang="hr-HR" noProof="1" smtClean="0"/>
              <a:t>. Buka 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Rukovatelj mora biti informiran o razini buke kojoj se izlaže prilikom uobičajenog rada na stroju te o čimbenicima koji utječu na izlaganje buci.</a:t>
            </a:r>
          </a:p>
          <a:p>
            <a:pPr lvl="1"/>
            <a:endParaRPr lang="hr-HR" noProof="1" smtClean="0"/>
          </a:p>
          <a:p>
            <a:pPr lvl="1"/>
            <a:r>
              <a:rPr lang="hr-HR" u="sng" noProof="1" smtClean="0"/>
              <a:t>Čimbenici koji utječu na izlaganje buci</a:t>
            </a:r>
            <a:r>
              <a:rPr lang="hr-HR" noProof="1" smtClean="0"/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Ispravan odabir alata.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Ispravan odabir brzine obrade (gdje je moguće podešavanje).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Održavanje alata i stroja.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Vrsta materijala koji se obrađuje.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Ispravno korištenje osobnih zaštitnih sredstava (slušalice protiv buke, čepovi za uši itd.)</a:t>
            </a: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10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2802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9. Prašina 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Rukovatelj </a:t>
            </a:r>
            <a:r>
              <a:rPr lang="hr-HR" noProof="1">
                <a:solidFill>
                  <a:srgbClr val="FFFFFF">
                    <a:lumMod val="75000"/>
                  </a:srgbClr>
                </a:solidFill>
              </a:rPr>
              <a:t>mora biti informiran o </a:t>
            </a: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opasnostima uzrokovanim izlaganju prašini te </a:t>
            </a:r>
            <a:r>
              <a:rPr lang="hr-HR" noProof="1">
                <a:solidFill>
                  <a:srgbClr val="FFFFFF">
                    <a:lumMod val="75000"/>
                  </a:srgbClr>
                </a:solidFill>
              </a:rPr>
              <a:t>o </a:t>
            </a: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čimbenicima </a:t>
            </a:r>
            <a:r>
              <a:rPr lang="hr-HR" noProof="1">
                <a:solidFill>
                  <a:srgbClr val="FFFFFF">
                    <a:lumMod val="75000"/>
                  </a:srgbClr>
                </a:solidFill>
              </a:rPr>
              <a:t>koji utječu na izlaganje </a:t>
            </a: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prašini.</a:t>
            </a:r>
          </a:p>
          <a:p>
            <a:pPr lvl="0"/>
            <a:endParaRPr lang="hr-HR" noProof="1" smtClean="0">
              <a:solidFill>
                <a:srgbClr val="FFFFFF">
                  <a:lumMod val="75000"/>
                </a:srgbClr>
              </a:solidFill>
            </a:endParaRPr>
          </a:p>
          <a:p>
            <a:pPr lvl="1"/>
            <a:r>
              <a:rPr lang="hr-HR" u="sng" noProof="1" smtClean="0">
                <a:solidFill>
                  <a:srgbClr val="FFFFFF">
                    <a:lumMod val="75000"/>
                  </a:srgbClr>
                </a:solidFill>
              </a:rPr>
              <a:t>Čimbenici koji utječu na izlaganje prašini</a:t>
            </a: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Održavanje stroja i alata;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Odnos brzine rezanja i brzine pomaka;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Vrsta materijala koji se obrađuje;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Ekshaucija (odsis) na svakoj radnoj skupini;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Ispravno podešavanje odsisnih ušća;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Ispravno korištenje osobnih zaštitnih sredstava.</a:t>
            </a:r>
          </a:p>
          <a:p>
            <a:pPr lvl="1"/>
            <a:endParaRPr lang="hr-HR" noProof="1" smtClean="0">
              <a:solidFill>
                <a:srgbClr val="FFFFFF">
                  <a:lumMod val="75000"/>
                </a:srgbClr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Zabranjeno je korištenje komprimiranog zraka za čišćenje stroja jer: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>
                <a:solidFill>
                  <a:srgbClr val="FFFFFF">
                    <a:lumMod val="75000"/>
                  </a:srgbClr>
                </a:solidFill>
              </a:rPr>
              <a:t>P</a:t>
            </a: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rašina ili strugotine mogu ući u osjetljive dijelove stroja i na taj način ugroziti njegovu učinkovitost.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>
                <a:solidFill>
                  <a:srgbClr val="FFFFFF">
                    <a:lumMod val="75000"/>
                  </a:srgbClr>
                </a:solidFill>
              </a:rPr>
              <a:t>Povećala bi se koncentracija prašine u zraku u radnoj okolini.</a:t>
            </a:r>
            <a:endParaRPr lang="hr-HR" noProof="1">
              <a:solidFill>
                <a:srgbClr val="FFFFFF">
                  <a:lumMod val="75000"/>
                </a:srgbClr>
              </a:solidFill>
            </a:endParaRPr>
          </a:p>
          <a:p>
            <a:pPr rtl="0"/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11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6615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9. Upozorenja za sprječavanje požara 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8" y="1379805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U prisutnosti iskri ili slobodnog plamena, eventualne nakupine prašine koje nastaju prilikom obrade,mogu predstavljati opasnost od požara;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Elementi obrade/paneli moraju obavezno biti bez stranih tijela (čavli, kamenje, metalni dijelovi itd.). Takva tijela mogu oštetiti stroj ili dovesti do iskrenja koje, ulaskom u odsisni sustav, mogu uzrokovati požare i eksplozije;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Prije paljenja stroja obavezno: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Osigurati da su svi usisni otvori ispravno povezani na odsisni sustav (ekshauciju) 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Osigurati da je odsisni sustav upaljen i da ispravno radi</a:t>
            </a:r>
          </a:p>
          <a:p>
            <a:pPr lvl="1"/>
            <a:endParaRPr lang="hr-HR" noProof="1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Stroj ne smije raditi u eksplozivnom okruženju.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U slučaju nastanka požara </a:t>
            </a:r>
            <a:r>
              <a:rPr lang="hr-HR" u="sng" noProof="1" smtClean="0"/>
              <a:t>ne koristiti vodu za gašenje plamena</a:t>
            </a:r>
            <a:r>
              <a:rPr lang="hr-HR" noProof="1" smtClean="0"/>
              <a:t>!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12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1201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10. Prirodne katastrofe 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U slučaju poplave radnog prostora u kojem je smješten stroj, odmah ukloniti električno i pneumatsko napajanje.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Prije ponovnog  uključivanja/rada stroja isti mora biti pregledan od strane servisa proizvođača.</a:t>
            </a: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13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0635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Arhitektura apstraktnog poligona" title="Arhitektura apstraktnog poligona">
            <a:extLst>
              <a:ext uri="{FF2B5EF4-FFF2-40B4-BE49-F238E27FC236}">
                <a16:creationId xmlns:a16="http://schemas.microsoft.com/office/drawing/2014/main" xmlns="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Vrednovanje</a:t>
            </a:r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14</a:t>
            </a:fld>
            <a:endParaRPr lang="hr-HR" noProof="1"/>
          </a:p>
        </p:txBody>
      </p:sp>
      <p:sp>
        <p:nvSpPr>
          <p:cNvPr id="7" name="TekstniOkvir 6"/>
          <p:cNvSpPr txBox="1"/>
          <p:nvPr/>
        </p:nvSpPr>
        <p:spPr>
          <a:xfrm>
            <a:off x="691434" y="528638"/>
            <a:ext cx="57262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ZADACI:</a:t>
            </a:r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r-HR" sz="2800" dirty="0" smtClean="0">
                <a:solidFill>
                  <a:schemeClr val="bg1"/>
                </a:solidFill>
              </a:rPr>
              <a:t>Pažljivo prouči slajdove prezentacije te riješi kviz u aplikaciji                !</a:t>
            </a:r>
          </a:p>
          <a:p>
            <a:pPr>
              <a:spcAft>
                <a:spcPts val="1200"/>
              </a:spcAft>
            </a:pPr>
            <a:r>
              <a:rPr lang="hr-HR" sz="1600" dirty="0" smtClean="0">
                <a:solidFill>
                  <a:schemeClr val="bg1"/>
                </a:solidFill>
                <a:hlinkClick r:id="rId4"/>
              </a:rPr>
              <a:t>https://quizizz.com/join/quiz/5e83ab21698797001b6070bf/start?from=soloLinkShare&amp;referrer=5dd5522b98187e001c110c11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cf.quizizz.com/img/quizizz_logos/white-brandmark-600x1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42" y="1925341"/>
            <a:ext cx="1201738" cy="3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24">
            <a:extLst>
              <a:ext uri="{FF2B5EF4-FFF2-40B4-BE49-F238E27FC236}">
                <a16:creationId xmlns:a16="http://schemas.microsoft.com/office/drawing/2014/main" xmlns="" id="{66EEB513-467F-4991-82EC-AD68FC13249F}"/>
              </a:ext>
            </a:extLst>
          </p:cNvPr>
          <p:cNvSpPr txBox="1">
            <a:spLocks/>
          </p:cNvSpPr>
          <p:nvPr/>
        </p:nvSpPr>
        <p:spPr>
          <a:xfrm>
            <a:off x="5980114" y="1641887"/>
            <a:ext cx="5587886" cy="353018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noProof="1" smtClean="0"/>
              <a:t> </a:t>
            </a:r>
            <a:endParaRPr lang="hr-HR" noProof="1"/>
          </a:p>
        </p:txBody>
      </p:sp>
      <p:pic>
        <p:nvPicPr>
          <p:cNvPr id="8" name="Rezervirano mjesto za sliku 7" descr="Arhitektura apstraktnog poligona" title="Arhitektura apstraktnog poligona">
            <a:extLst>
              <a:ext uri="{FF2B5EF4-FFF2-40B4-BE49-F238E27FC236}">
                <a16:creationId xmlns:a16="http://schemas.microsoft.com/office/drawing/2014/main" xmlns="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7229"/>
            <a:ext cx="5280100" cy="6053696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07" y="1641887"/>
            <a:ext cx="4840085" cy="1626013"/>
          </a:xfrm>
        </p:spPr>
        <p:txBody>
          <a:bodyPr rtlCol="0"/>
          <a:lstStyle/>
          <a:p>
            <a:pPr rtl="0"/>
            <a:r>
              <a:rPr lang="hr-HR" noProof="1" smtClean="0"/>
              <a:t>Izvori:</a:t>
            </a:r>
            <a:endParaRPr lang="hr-HR" noProof="1"/>
          </a:p>
        </p:txBody>
      </p:sp>
      <p:sp>
        <p:nvSpPr>
          <p:cNvPr id="13" name="Rezervirano mjesto za sadržaj 12">
            <a:extLst>
              <a:ext uri="{FF2B5EF4-FFF2-40B4-BE49-F238E27FC236}">
                <a16:creationId xmlns:a16="http://schemas.microsoft.com/office/drawing/2014/main" xmlns="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147229"/>
            <a:ext cx="5472000" cy="5558758"/>
          </a:xfrm>
        </p:spPr>
        <p:txBody>
          <a:bodyPr rtlCol="0"/>
          <a:lstStyle/>
          <a:p>
            <a:r>
              <a:rPr lang="hr-HR" dirty="0" err="1" smtClean="0"/>
              <a:t>Casadei</a:t>
            </a:r>
            <a:r>
              <a:rPr lang="hr-HR" dirty="0" smtClean="0"/>
              <a:t> </a:t>
            </a:r>
            <a:r>
              <a:rPr lang="hr-HR" dirty="0" err="1" smtClean="0"/>
              <a:t>Macchine</a:t>
            </a:r>
            <a:r>
              <a:rPr lang="hr-HR" dirty="0" smtClean="0"/>
              <a:t> (SCM Group). 2019. </a:t>
            </a:r>
            <a:r>
              <a:rPr lang="hr-HR" i="1" dirty="0" smtClean="0"/>
              <a:t>Priručnik sa uputama FLEXA 27A RMA8 (prijevod originalnih uputa) </a:t>
            </a:r>
          </a:p>
          <a:p>
            <a:pPr marL="0" indent="0">
              <a:buNone/>
            </a:pPr>
            <a:endParaRPr lang="hr-HR" dirty="0"/>
          </a:p>
          <a:p>
            <a:pPr marL="0" indent="0" rtl="0">
              <a:buNone/>
            </a:pPr>
            <a:endParaRPr lang="hr-HR" noProof="1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hr-HR" noProof="1" dirty="0" smtClean="0"/>
              <a:pPr rtl="0"/>
              <a:t>15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zervirano mjesto za sliku 16" descr="Brzo kretanje kroz zakrivljeni tunel" title="Brzo kretanje kroz zakrivljeni tunel">
            <a:extLst>
              <a:ext uri="{FF2B5EF4-FFF2-40B4-BE49-F238E27FC236}">
                <a16:creationId xmlns:a16="http://schemas.microsoft.com/office/drawing/2014/main" xmlns="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" b="23"/>
          <a:stretch>
            <a:fillRect/>
          </a:stretch>
        </p:blipFill>
        <p:spPr/>
      </p:pic>
      <p:sp>
        <p:nvSpPr>
          <p:cNvPr id="13" name="Naslov 12">
            <a:extLst>
              <a:ext uri="{FF2B5EF4-FFF2-40B4-BE49-F238E27FC236}">
                <a16:creationId xmlns:a16="http://schemas.microsoft.com/office/drawing/2014/main" xmlns="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5412" y="343713"/>
            <a:ext cx="4416588" cy="4716572"/>
          </a:xfrm>
        </p:spPr>
        <p:txBody>
          <a:bodyPr rtlCol="0"/>
          <a:lstStyle/>
          <a:p>
            <a:pPr rtl="0"/>
            <a:r>
              <a:rPr lang="hr-HR" sz="9600" noProof="1" smtClean="0"/>
              <a:t>Hvala!</a:t>
            </a:r>
            <a:endParaRPr lang="hr-HR" sz="9600" noProof="1"/>
          </a:p>
        </p:txBody>
      </p:sp>
      <p:sp>
        <p:nvSpPr>
          <p:cNvPr id="14" name="dizajnerska kutija">
            <a:extLst>
              <a:ext uri="{FF2B5EF4-FFF2-40B4-BE49-F238E27FC236}">
                <a16:creationId xmlns:a16="http://schemas.microsoft.com/office/drawing/2014/main" xmlns="" id="{C9AEF562-1B88-4933-832C-6BD075D10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noProof="1"/>
              <a:t>Lucija Galić</a:t>
            </a:r>
          </a:p>
        </p:txBody>
      </p:sp>
      <p:sp>
        <p:nvSpPr>
          <p:cNvPr id="41" name="Rezervirano mjesto za tekst 40">
            <a:extLst>
              <a:ext uri="{FF2B5EF4-FFF2-40B4-BE49-F238E27FC236}">
                <a16:creationId xmlns:a16="http://schemas.microsoft.com/office/drawing/2014/main" xmlns="" id="{07F99F3B-CCC1-4F7C-AFCC-BA449F64DB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Stjepan Ostroški</a:t>
            </a:r>
            <a:endParaRPr lang="hr-HR" noProof="1"/>
          </a:p>
        </p:txBody>
      </p:sp>
      <p:pic>
        <p:nvPicPr>
          <p:cNvPr id="8" name="Grafika 7" descr="Korisnik" title="Ikona – ime i prezime izlagača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098 476 814</a:t>
            </a:r>
            <a:endParaRPr lang="hr-HR" noProof="1"/>
          </a:p>
        </p:txBody>
      </p:sp>
      <p:pic>
        <p:nvPicPr>
          <p:cNvPr id="10" name="Grafika 9" descr="Pametni telefon" title="Ikona – izlagačev broj telefona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r-HR" noProof="1" smtClean="0"/>
              <a:t>stjepan.ostroski@gmail.com</a:t>
            </a:r>
            <a:endParaRPr lang="hr-HR" noProof="1"/>
          </a:p>
          <a:p>
            <a:pPr rtl="0"/>
            <a:endParaRPr lang="hr-HR" noProof="1"/>
          </a:p>
        </p:txBody>
      </p:sp>
      <p:pic>
        <p:nvPicPr>
          <p:cNvPr id="9" name="Grafika 8" descr="Omotnica" title="Ikona adrese e-pošte izlagača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xmlns="" id="{F73EDC26-15F7-41F7-8D1D-E36AFD8FA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hr-HR" noProof="1"/>
              <a:t>www.sss-vz.hr</a:t>
            </a:r>
          </a:p>
        </p:txBody>
      </p:sp>
      <p:pic>
        <p:nvPicPr>
          <p:cNvPr id="11" name="Grafika 10" descr="Veza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 bwMode="ltGray">
          <a:xfrm>
            <a:off x="11487646" y="6075206"/>
            <a:ext cx="202303" cy="2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17" r="124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124" y="359999"/>
            <a:ext cx="4416588" cy="5321927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hr-HR" sz="4000" noProof="1" smtClean="0"/>
              <a:t>Ishodi učenja nastavne jedinice:</a:t>
            </a:r>
            <a:br>
              <a:rPr lang="hr-HR" sz="4000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 smtClean="0"/>
              <a:t/>
            </a:r>
            <a:br>
              <a:rPr lang="hr-HR" noProof="1" smtClean="0"/>
            </a:br>
            <a:r>
              <a:rPr lang="hr-HR" noProof="1"/>
              <a:t/>
            </a:r>
            <a:br>
              <a:rPr lang="hr-HR" noProof="1"/>
            </a:br>
            <a:endParaRPr lang="hr-HR" sz="1800" noProof="1"/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124" y="5764734"/>
            <a:ext cx="4416587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hr-HR" noProof="1" smtClean="0"/>
              <a:t>CNC tehnologije u izradi namještaja</a:t>
            </a:r>
          </a:p>
          <a:p>
            <a:pPr rtl="0"/>
            <a:r>
              <a:rPr lang="hr-HR" noProof="1" smtClean="0"/>
              <a:t>Drvodjeljski tehničar-dizajner, 4. god.</a:t>
            </a:r>
            <a:endParaRPr lang="hr-HR" noProof="1"/>
          </a:p>
        </p:txBody>
      </p:sp>
      <p:sp>
        <p:nvSpPr>
          <p:cNvPr id="8" name="TekstniOkvir 7"/>
          <p:cNvSpPr txBox="1"/>
          <p:nvPr/>
        </p:nvSpPr>
        <p:spPr>
          <a:xfrm>
            <a:off x="506624" y="3054063"/>
            <a:ext cx="636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noProof="1" smtClean="0">
                <a:solidFill>
                  <a:srgbClr val="FFFFFF">
                    <a:lumMod val="75000"/>
                  </a:srgbClr>
                </a:solidFill>
              </a:rPr>
              <a:t>ISHODI UČENJA : </a:t>
            </a:r>
            <a:r>
              <a:rPr lang="hr-HR" b="1" dirty="0" smtClean="0"/>
              <a:t> 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344124" y="3020962"/>
            <a:ext cx="4416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</a:rPr>
              <a:t>Razlikovati  </a:t>
            </a:r>
            <a:r>
              <a:rPr lang="hr-HR" sz="2000" noProof="1">
                <a:solidFill>
                  <a:srgbClr val="FFFFFF"/>
                </a:solidFill>
                <a:latin typeface="Cambria" panose="02040503050406030204" pitchFamily="18" charset="0"/>
              </a:rPr>
              <a:t>opasnosti pri radu na </a:t>
            </a: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</a:rPr>
              <a:t>stroju </a:t>
            </a:r>
            <a:r>
              <a:rPr lang="hr-HR" sz="2000" noProof="1">
                <a:solidFill>
                  <a:srgbClr val="FFFFFF"/>
                </a:solidFill>
                <a:latin typeface="Cambria" panose="02040503050406030204" pitchFamily="18" charset="0"/>
              </a:rPr>
              <a:t>za oblaganje </a:t>
            </a: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</a:rPr>
              <a:t>rubova</a:t>
            </a:r>
            <a:endParaRPr lang="hr-HR" sz="2000" noProof="1" smtClean="0">
              <a:solidFill>
                <a:srgbClr val="FFFFFF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Nabrojati sigurnosne norme na stroju za oblaganje rubova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noProof="1" smtClean="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rPr>
              <a:t>Opisati sigurnosne norme na stroju</a:t>
            </a:r>
          </a:p>
        </p:txBody>
      </p:sp>
    </p:spTree>
    <p:extLst>
      <p:ext uri="{BB962C8B-B14F-4D97-AF65-F5344CB8AC3E}">
        <p14:creationId xmlns:p14="http://schemas.microsoft.com/office/powerpoint/2010/main" val="1116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1. Podaci o sigurnosti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/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Osoba koja koristi, podešava, održava, popravlja stroj mora obavezno primjenjivati sve propisane upute i sigurnosne propise!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Rukovatelj mora biti osposobljen i obučen za ispravno korištenje te povremeno testiranje zaštitnih naprava i sigurnosnih uređaja!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Strogo su zabranjene izmjene konfiguracije stroja kao i  skidanje zaštitnih naprava i sigurnosnih uređaja!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Rukovatelj ne smije nikada ostavljati stroj da radi bez nadzora!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Prije početka obrade posebno je važno provjeriti jesu li alati pravilno montirani!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rtl="0"/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3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927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/>
              <a:t>2</a:t>
            </a:r>
            <a:r>
              <a:rPr lang="hr-HR" noProof="1" smtClean="0"/>
              <a:t>. Sigurnosni propisi za rukovatelja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Oblačiti prikladnu odjeću (radna odijela, sigurnosnu obuću, uvijek imati zavezanu kosu).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Zakopčati ili zasukati rukave odjeće.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Uvijek raditi sa svim zaštitnim napravama na svom mjestu i u punoj funkcionalnosti.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Ukloniti sve predmete zbog kojih bi moglo doći do nezgode (satovi, nakit i sl.)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noProof="1"/>
              <a:t>P</a:t>
            </a:r>
            <a:r>
              <a:rPr lang="hr-HR" noProof="1" smtClean="0"/>
              <a:t>rije čišćenja i održavanja stroja u </a:t>
            </a:r>
            <a:r>
              <a:rPr lang="hr-HR" noProof="1"/>
              <a:t>potpunosti prekinuti dovod električne energije i komprimiranog zraka</a:t>
            </a:r>
            <a:r>
              <a:rPr lang="hr-HR" noProof="1" smtClean="0"/>
              <a:t> isključivanjem glavnih prekidača/ventila.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Generalno čišćenje stroja i prostora oko njega vrlo je važan faktor sigurnosti.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Na radnom mjestu potrebno je osigurati prikladno osvjetljenje (generalno ili lokalno).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Osnovni faktor sigurnosti čini slobodan prostor oko stroja.</a:t>
            </a: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4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9161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3. Osobna zaštitna sredstva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Rukovatelji te osoblje za održavanje stroja moraju </a:t>
            </a:r>
            <a:r>
              <a:rPr lang="hr-HR" u="sng" noProof="1" smtClean="0"/>
              <a:t>obavezno</a:t>
            </a:r>
            <a:r>
              <a:rPr lang="hr-HR" noProof="1" smtClean="0"/>
              <a:t> koristiti osobna zaštitna sredstva: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sukladno važećim zakonima i propisima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/>
              <a:t>p</a:t>
            </a:r>
            <a:r>
              <a:rPr lang="hr-HR" noProof="1" smtClean="0"/>
              <a:t>redviđena za vrstu opasnosti obzirom na način uporabe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Simboli osobnih  zaštitnih sredstava čija je upotreba obvezna prilikom održavanja ili rada na stroju za oblaganje rubova:</a:t>
            </a:r>
          </a:p>
          <a:p>
            <a:pPr lvl="1"/>
            <a:r>
              <a:rPr lang="hr-HR" noProof="1" smtClean="0"/>
              <a:t>                     </a:t>
            </a:r>
          </a:p>
          <a:p>
            <a:pPr lvl="1"/>
            <a:r>
              <a:rPr lang="hr-HR" noProof="1"/>
              <a:t> </a:t>
            </a:r>
            <a:r>
              <a:rPr lang="hr-HR" noProof="1" smtClean="0"/>
              <a:t>                                         Zaštita sluha                                                        </a:t>
            </a:r>
            <a:r>
              <a:rPr lang="hr-HR" noProof="1" smtClean="0">
                <a:solidFill>
                  <a:srgbClr val="FFFFFF"/>
                </a:solidFill>
              </a:rPr>
              <a:t>Zaštita </a:t>
            </a:r>
            <a:r>
              <a:rPr lang="hr-HR" noProof="1">
                <a:solidFill>
                  <a:srgbClr val="FFFFFF"/>
                </a:solidFill>
              </a:rPr>
              <a:t>vida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lvl="1"/>
            <a:endParaRPr lang="hr-HR" noProof="1" smtClean="0"/>
          </a:p>
          <a:p>
            <a:pPr lvl="1"/>
            <a:r>
              <a:rPr lang="hr-HR" noProof="1" smtClean="0"/>
              <a:t>                                   </a:t>
            </a:r>
          </a:p>
          <a:p>
            <a:pPr lvl="1"/>
            <a:r>
              <a:rPr lang="hr-HR" noProof="1"/>
              <a:t> </a:t>
            </a:r>
            <a:r>
              <a:rPr lang="hr-HR" noProof="1" smtClean="0"/>
              <a:t>                                     </a:t>
            </a:r>
          </a:p>
          <a:p>
            <a:pPr lvl="1"/>
            <a:r>
              <a:rPr lang="hr-HR" noProof="1"/>
              <a:t> </a:t>
            </a:r>
            <a:r>
              <a:rPr lang="hr-HR" noProof="1" smtClean="0"/>
              <a:t>                                          Zaštita dišnih puteva                                         Zaštita </a:t>
            </a:r>
            <a:r>
              <a:rPr lang="hr-HR" noProof="1"/>
              <a:t>ruku</a:t>
            </a:r>
          </a:p>
          <a:p>
            <a:pPr lvl="1"/>
            <a:endParaRPr lang="hr-HR" noProof="1" smtClean="0"/>
          </a:p>
          <a:p>
            <a:pPr lvl="1"/>
            <a:endParaRPr lang="hr-HR" noProof="1" smtClean="0"/>
          </a:p>
          <a:p>
            <a:pPr lvl="1"/>
            <a:endParaRPr lang="hr-HR" noProof="1" smtClean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5</a:t>
            </a:fld>
            <a:endParaRPr lang="hr-HR" noProof="1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66" y="4872534"/>
            <a:ext cx="1233816" cy="12338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17" y="4867110"/>
            <a:ext cx="1233816" cy="12392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66" y="3417292"/>
            <a:ext cx="1245738" cy="123381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17" y="3417293"/>
            <a:ext cx="1245738" cy="12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/>
              <a:t>4</a:t>
            </a:r>
            <a:r>
              <a:rPr lang="hr-HR" noProof="1" smtClean="0"/>
              <a:t>. Osposobljavanje rukovatelja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Rukovatelji moraju biti adekvatno osposobljeni za rukovanje, regulaciju, podešavanje stroja kao i za rad na stroju, s posebnim osvrtom na sigurnosne uređaje i zaštitne naprave te kako ih redovito pregledavati.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Prilikom osposobljavanja naglasiti: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Načela rada stroja, ispravno korištenje stroja, ispravno korištenje sigurnosnih uređaja i zaštitnih naprava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Kako rukovati elementima obrade prilikom rada na stroju - odbacivati one s greškama (pukotine i sl.)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Zaštititi ruke prije, tijekom i nakon obrade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Rukovatelji su obvezni dojaviti odgovornoj osobi svaku nepravilnost u radu stroja ili oštećenje čim se pojave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Rukovatelji moraju biti osposobljeni za gašenje požara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Kako isključiti stroj iz svih izvora napajanja</a:t>
            </a: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6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0577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5. Sigurnosni propisi za stroj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6" y="1379805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Ne pokretati stroj bez ispravno postavljenih sigurnosnih uređaja i naprava.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Nikada rukama ne podupirati predmete obrade (panele). 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Poštivati sva grafička i pisana upozorenja navedena na stroju.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Za vrijeme rada na stroju sustav za ekshauciju mora biti upaljen.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Ne pokušavati uklanjati otpatke ili druge dijelove s radne površine dok je stroj u pogonu.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Prije pokretanja stroja osigurati da na radnoj površini nema stranih predmeta.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Povremeno provjeriti uzemljenje postrojenja.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Smjesta prijaviti nespravan rad stroja ili manjkavosti u radu alata i zaštitnih naprava.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Redovito uklanjati sa stroja prašinu ili strugotine s ciljem sprječavanja požara.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7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8434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/>
              <a:t>6</a:t>
            </a:r>
            <a:r>
              <a:rPr lang="hr-HR" noProof="1" smtClean="0"/>
              <a:t>. Sigurnosni propisi za alate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8" y="1046563"/>
            <a:ext cx="11245425" cy="5458398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Nikada ne koristiti deformirane ili neispravno naoštrene alate.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Nikada ne koristiti alate na brzinama višim od navedenih na samim alatima.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Nikada ne koristiti alate većih dimenzija od maksimalno predviđenih.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Posvetiti osobitu pažnju rukovanju alatima i ne odlagati ih na metalne površine da se oštrice ne bi oštetile.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Uredno čuvati alate u odgovarajućim ormarićima ili ladicama.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Prije montiranja alata u sjedište provjeriti čistoću površina za podupiranje.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Provjeriti izbalansiranost rotirajućih alata, naoštrenost te da li su adekvatno pričvršćeni i zaključani.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Prikikom montiranja  alata provjeriti zategnutost vijaka i matica, te smjer rotacije alata u odnosu na smjer obrade.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Vjerno pratiti upute proizvođača alata o njihovom korištenju, podešavanju i/ili popravku istih.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8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4304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864000"/>
            <a:ext cx="11245425" cy="54583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hr-HR" noProof="1" smtClean="0"/>
              <a:t>7. Sigurnosni propisi prilikom održavanja</a:t>
            </a:r>
            <a:endParaRPr lang="hr-HR" noProof="1"/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072444"/>
            <a:ext cx="11245425" cy="5125156"/>
          </a:xfrm>
        </p:spPr>
        <p:txBody>
          <a:bodyPr rtlCol="0"/>
          <a:lstStyle/>
          <a:p>
            <a:pPr marL="342900" indent="-342900" rtl="0">
              <a:buFont typeface="Courier New" panose="02070309020205020404" pitchFamily="49" charset="0"/>
              <a:buChar char="o"/>
            </a:pPr>
            <a:endParaRPr lang="hr-HR" noProof="1" smtClean="0"/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Prije svakog održavanja ugasiti stroj i osigurati da je glavna sklopka u poziciji „OFF”.</a:t>
            </a:r>
          </a:p>
          <a:p>
            <a:pPr marL="342900" indent="-342900" rtl="0">
              <a:buFont typeface="Courier New" panose="02070309020205020404" pitchFamily="49" charset="0"/>
              <a:buChar char="o"/>
            </a:pPr>
            <a:r>
              <a:rPr lang="hr-HR" noProof="1" smtClean="0"/>
              <a:t>Tablom signalizirati da je u tijeku održavanje.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Povremeno i pažljivo vršiti generalno čišćenje stroja, </a:t>
            </a:r>
            <a:r>
              <a:rPr lang="hr-HR" noProof="1"/>
              <a:t>radnih </a:t>
            </a:r>
            <a:r>
              <a:rPr lang="hr-HR" noProof="1" smtClean="0"/>
              <a:t>ploha na stroju te prostora oko stroja.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noProof="1" smtClean="0"/>
              <a:t>Za čišćenje stroja ne koristiti komprimirani zrak već industrijske usisivače ili ručna sredstva za čišćenje (metle, krpe itd.).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noProof="1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hr-HR" noProof="1" smtClean="0"/>
              <a:pPr rtl="0"/>
              <a:t>9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8933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759_TF00564740" id="{2FDEA8F2-10AE-4F08-80C4-A1F1982BD048}" vid="{465C3DF4-CE24-410B-BF24-2D66E56975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5D37E-7F4E-4FAA-AEBF-D3016C5066C4}">
  <ds:schemaRefs>
    <ds:schemaRef ds:uri="71af3243-3dd4-4a8d-8c0d-dd76da1f02a5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tamno drvo</Template>
  <TotalTime>0</TotalTime>
  <Words>1134</Words>
  <Application>Microsoft Office PowerPoint</Application>
  <PresentationFormat>Široki zaslon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Courier New</vt:lpstr>
      <vt:lpstr>Times New Roman</vt:lpstr>
      <vt:lpstr>Tema sustava Office</vt:lpstr>
      <vt:lpstr>Sigurnosne norme na stroju za oblaganje rubova Datum objave sadržaja: 29.04.2020. </vt:lpstr>
      <vt:lpstr>Ishodi učenja nastavne jedinice:     </vt:lpstr>
      <vt:lpstr>1. Podaci o sigurnosti</vt:lpstr>
      <vt:lpstr>2. Sigurnosni propisi za rukovatelja</vt:lpstr>
      <vt:lpstr>3. Osobna zaštitna sredstva</vt:lpstr>
      <vt:lpstr>4. Osposobljavanje rukovatelja</vt:lpstr>
      <vt:lpstr>5. Sigurnosni propisi za stroj</vt:lpstr>
      <vt:lpstr>6. Sigurnosni propisi za alate</vt:lpstr>
      <vt:lpstr>7. Sigurnosni propisi prilikom održavanja</vt:lpstr>
      <vt:lpstr>8. Buka </vt:lpstr>
      <vt:lpstr>9. Prašina </vt:lpstr>
      <vt:lpstr>9. Upozorenja za sprječavanje požara </vt:lpstr>
      <vt:lpstr>10. Prirodne katastrofe </vt:lpstr>
      <vt:lpstr>Vrednovanje</vt:lpstr>
      <vt:lpstr>Izvori:</vt:lpstr>
      <vt:lpstr>Hvala!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2020-03-23T16:51:28Z</dcterms:created>
  <dcterms:modified xsi:type="dcterms:W3CDTF">2023-08-16T08:56:20Z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