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66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155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63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1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090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29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87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400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7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9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549DD1-A410-4D2A-9C5C-5E824D52E67F}" type="datetimeFigureOut">
              <a:rPr lang="hr-HR" smtClean="0"/>
              <a:t>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D89602-B26F-4703-A083-4B4E032D71BD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82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FB64880-86CF-4A33-AEB3-A6C4F565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nastavne jedinice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F1C90BFA-12DD-4858-925B-BC5002EA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će moći:</a:t>
            </a:r>
          </a:p>
          <a:p>
            <a:pPr lvl="1"/>
            <a:r>
              <a:rPr lang="hr-HR" dirty="0"/>
              <a:t>pretvoriti iz </a:t>
            </a:r>
            <a:r>
              <a:rPr lang="hr-HR" dirty="0" err="1"/>
              <a:t>oktalnog</a:t>
            </a:r>
            <a:r>
              <a:rPr lang="hr-HR" dirty="0"/>
              <a:t> brojevnog sustava u dekadski brojevni sustav</a:t>
            </a:r>
          </a:p>
          <a:p>
            <a:pPr lvl="1"/>
            <a:r>
              <a:rPr lang="hr-HR" dirty="0"/>
              <a:t>pretvoriti iz dekadskog brojevnog sustava u </a:t>
            </a:r>
            <a:r>
              <a:rPr lang="hr-HR" dirty="0" err="1"/>
              <a:t>oktalni</a:t>
            </a:r>
            <a:r>
              <a:rPr lang="hr-HR" dirty="0"/>
              <a:t> brojevni sustav</a:t>
            </a:r>
          </a:p>
          <a:p>
            <a:pPr lvl="1"/>
            <a:r>
              <a:rPr lang="hr-HR" dirty="0"/>
              <a:t>pretvoriti iz </a:t>
            </a:r>
            <a:r>
              <a:rPr lang="hr-HR" dirty="0" err="1"/>
              <a:t>heksadekadskog</a:t>
            </a:r>
            <a:r>
              <a:rPr lang="hr-HR" dirty="0"/>
              <a:t> brojevnog sustava u dekadski brojevni sustav</a:t>
            </a:r>
          </a:p>
          <a:p>
            <a:pPr lvl="1"/>
            <a:r>
              <a:rPr lang="hr-HR" dirty="0"/>
              <a:t>pretvoriti iz dekadskog brojevnog sustava u </a:t>
            </a:r>
            <a:r>
              <a:rPr lang="hr-HR" dirty="0" err="1"/>
              <a:t>heksadekadski</a:t>
            </a:r>
            <a:r>
              <a:rPr lang="hr-HR" dirty="0"/>
              <a:t> brojevni sustav</a:t>
            </a:r>
          </a:p>
          <a:p>
            <a:pPr lvl="1"/>
            <a:r>
              <a:rPr lang="hr-HR" dirty="0"/>
              <a:t>radom u paru dodatno unaprijediti suradničko učenje i usvojiti sadržaj nastavne jedinice</a:t>
            </a:r>
          </a:p>
          <a:p>
            <a:pPr marL="201168" lvl="1" indent="0">
              <a:buNone/>
            </a:pPr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4412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F4785E-C654-4168-B18F-46293D72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HEKSADEKADSKI BROJEVNI SUSTAV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968724-5EEB-4A7A-AA89-9A157195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845734"/>
            <a:ext cx="10179136" cy="4023360"/>
          </a:xfrm>
        </p:spPr>
        <p:txBody>
          <a:bodyPr>
            <a:normAutofit/>
          </a:bodyPr>
          <a:lstStyle/>
          <a:p>
            <a:r>
              <a:rPr lang="hr-HR" sz="2400" dirty="0"/>
              <a:t>Prisjetimo se: znakovi koje koristimo za zapisivanje u ovom brojevnom sustavu su:</a:t>
            </a:r>
          </a:p>
          <a:p>
            <a:pPr marL="201168" lvl="1" indent="0">
              <a:buNone/>
            </a:pPr>
            <a:r>
              <a:rPr lang="hr-HR" sz="2600" b="1" dirty="0"/>
              <a:t>0, 1, 2, 3, 4, 5, 6, 7, 8, 9, A, B, C, D, E, F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C76D8236-F0A8-40C7-AE37-355B1913737A}"/>
              </a:ext>
            </a:extLst>
          </p:cNvPr>
          <p:cNvGrpSpPr/>
          <p:nvPr/>
        </p:nvGrpSpPr>
        <p:grpSpPr>
          <a:xfrm>
            <a:off x="6942502" y="2501883"/>
            <a:ext cx="2103064" cy="3286038"/>
            <a:chOff x="9374983" y="2812602"/>
            <a:chExt cx="2103064" cy="3286038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3B499A1E-4E7D-4E09-8837-36A5C7EC8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74983" y="2812602"/>
              <a:ext cx="2103064" cy="3286038"/>
            </a:xfrm>
            <a:prstGeom prst="rect">
              <a:avLst/>
            </a:prstGeom>
          </p:spPr>
        </p:pic>
        <p:sp>
          <p:nvSpPr>
            <p:cNvPr id="5" name="Pravokutnik 4">
              <a:extLst>
                <a:ext uri="{FF2B5EF4-FFF2-40B4-BE49-F238E27FC236}">
                  <a16:creationId xmlns:a16="http://schemas.microsoft.com/office/drawing/2014/main" id="{BDE7AB4E-6E5D-4D61-8913-0AF74D88E0F6}"/>
                </a:ext>
              </a:extLst>
            </p:cNvPr>
            <p:cNvSpPr/>
            <p:nvPr/>
          </p:nvSpPr>
          <p:spPr>
            <a:xfrm>
              <a:off x="9374983" y="2812602"/>
              <a:ext cx="2103064" cy="3215336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76579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5867"/>
          </a:xfrm>
        </p:spPr>
        <p:txBody>
          <a:bodyPr>
            <a:normAutofit/>
          </a:bodyPr>
          <a:lstStyle/>
          <a:p>
            <a:r>
              <a:rPr lang="hr-HR" sz="4200" dirty="0"/>
              <a:t>PRETVORBA IZ HEKSADEKADSKOG U 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endParaRPr lang="hr-HR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r-HR" sz="3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b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hr-HR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3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hr-HR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256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hr-H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2 816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hr-H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sz="2400" dirty="0"/>
                  <a:t> 2 855</a:t>
                </a:r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utnik 8"/>
              <p:cNvSpPr/>
              <p:nvPr/>
            </p:nvSpPr>
            <p:spPr>
              <a:xfrm>
                <a:off x="988612" y="1911051"/>
                <a:ext cx="9653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4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2 1 0</m:t>
                      </m:r>
                    </m:oMath>
                  </m:oMathPara>
                </a14:m>
                <a:endParaRPr lang="hr-H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Pravoku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612" y="1911051"/>
                <a:ext cx="96532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utnik 9"/>
              <p:cNvSpPr/>
              <p:nvPr/>
            </p:nvSpPr>
            <p:spPr>
              <a:xfrm>
                <a:off x="2920754" y="2074282"/>
                <a:ext cx="1172542" cy="93181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3300" i="1" smtClean="0"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r-HR" sz="3300" b="0" i="1" smtClean="0"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2 855</m:t>
                          </m:r>
                        </m:e>
                        <m:sub>
                          <m:r>
                            <a:rPr lang="hr-HR" sz="3300" i="1"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Pravoku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754" y="2074282"/>
                <a:ext cx="1172542" cy="931817"/>
              </a:xfrm>
              <a:prstGeom prst="rect">
                <a:avLst/>
              </a:prstGeom>
              <a:blipFill>
                <a:blip r:embed="rId4"/>
                <a:stretch>
                  <a:fillRect l="-10938" r="-15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53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6746" y="286603"/>
            <a:ext cx="10466772" cy="1435665"/>
          </a:xfrm>
        </p:spPr>
        <p:txBody>
          <a:bodyPr>
            <a:normAutofit/>
          </a:bodyPr>
          <a:lstStyle/>
          <a:p>
            <a:r>
              <a:rPr lang="hr-HR" sz="4400" dirty="0"/>
              <a:t>PRETVORBA IZ HEKSADEKADSKOG U 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400" b="1" u="sng" dirty="0"/>
                  <a:t>ZADATCI ZA VJEŽBU</a:t>
                </a:r>
                <a:r>
                  <a:rPr lang="hr-HR" sz="2400" dirty="0"/>
                  <a:t>: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r-HR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3093)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53</m:t>
                        </m:r>
                        <m:r>
                          <m:rPr>
                            <m:sty m:val="p"/>
                          </m:rPr>
                          <a:rPr lang="hr-HR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1342)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r-HR" sz="2400" b="0" i="0" smtClean="0">
                            <a:latin typeface="Cambria Math" panose="02040503050406030204" pitchFamily="18" charset="0"/>
                          </a:rPr>
                          <m:t>ADCB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44491)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636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79" y="286604"/>
            <a:ext cx="10319403" cy="1394150"/>
          </a:xfrm>
        </p:spPr>
        <p:txBody>
          <a:bodyPr>
            <a:normAutofit/>
          </a:bodyPr>
          <a:lstStyle/>
          <a:p>
            <a:r>
              <a:rPr lang="hr-HR" sz="4300" dirty="0"/>
              <a:t>PRETVORBA IZ DEKADSKOG U HEKSADEKADSKI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hr-HR" dirty="0"/>
              </a:p>
              <a:p>
                <a:endParaRPr lang="hr-HR" sz="26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31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1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31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b>
                        <m:r>
                          <a:rPr lang="hr-HR" sz="310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31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3100" i="1" dirty="0"/>
              </a:p>
              <a:p>
                <a:endParaRPr lang="hr-HR" sz="2600" i="1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6270171" y="2148787"/>
          <a:ext cx="3483429" cy="3555327"/>
        </p:xfrm>
        <a:graphic>
          <a:graphicData uri="http://schemas.openxmlformats.org/drawingml/2006/table">
            <a:tbl>
              <a:tblPr firstRow="1" firstCol="1" bandRow="1"/>
              <a:tblGrid>
                <a:gridCol w="2182340">
                  <a:extLst>
                    <a:ext uri="{9D8B030D-6E8A-4147-A177-3AD203B41FA5}">
                      <a16:colId xmlns:a16="http://schemas.microsoft.com/office/drawing/2014/main" val="3169521149"/>
                    </a:ext>
                  </a:extLst>
                </a:gridCol>
                <a:gridCol w="1301089">
                  <a:extLst>
                    <a:ext uri="{9D8B030D-6E8A-4147-A177-3AD203B41FA5}">
                      <a16:colId xmlns:a16="http://schemas.microsoft.com/office/drawing/2014/main" val="4193325476"/>
                    </a:ext>
                  </a:extLst>
                </a:gridCol>
              </a:tblGrid>
              <a:tr h="88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postupak dijeljenja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ostatak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699180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 : 16 = 13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893017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: 16 = 0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13=D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71311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896552"/>
                  </a:ext>
                </a:extLst>
              </a:tr>
              <a:tr h="44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187938"/>
                  </a:ext>
                </a:extLst>
              </a:tr>
              <a:tr h="44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389867"/>
                  </a:ext>
                </a:extLst>
              </a:tr>
              <a:tr h="44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44215"/>
                  </a:ext>
                </a:extLst>
              </a:tr>
            </a:tbl>
          </a:graphicData>
        </a:graphic>
      </p:graphicFrame>
      <p:cxnSp>
        <p:nvCxnSpPr>
          <p:cNvPr id="8" name="Ravni poveznik sa strelicom 7"/>
          <p:cNvCxnSpPr>
            <a:cxnSpLocks/>
          </p:cNvCxnSpPr>
          <p:nvPr/>
        </p:nvCxnSpPr>
        <p:spPr>
          <a:xfrm flipV="1">
            <a:off x="9975612" y="2684478"/>
            <a:ext cx="0" cy="17474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0193383" y="2302205"/>
            <a:ext cx="5225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J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Š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NJ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" name="Elipsa 10"/>
          <p:cNvSpPr/>
          <p:nvPr/>
        </p:nvSpPr>
        <p:spPr>
          <a:xfrm>
            <a:off x="8634350" y="2684478"/>
            <a:ext cx="954745" cy="15412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2541865" y="2767302"/>
                <a:ext cx="1478779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3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3100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hr-HR" sz="31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b>
                          <m:r>
                            <a:rPr lang="hr-HR" sz="31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</m:oMath>
                  </m:oMathPara>
                </a14:m>
                <a:endParaRPr lang="hr-HR" sz="310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865" y="2767302"/>
                <a:ext cx="1478779" cy="8463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41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150728" cy="1450757"/>
          </a:xfrm>
        </p:spPr>
        <p:txBody>
          <a:bodyPr>
            <a:normAutofit/>
          </a:bodyPr>
          <a:lstStyle/>
          <a:p>
            <a:r>
              <a:rPr lang="hr-HR" sz="4300" dirty="0"/>
              <a:t>PRETVORBA IZ DEKADSKOG U HEKSADEKADSKI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b="1" u="sng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ZADATCI ZA VJEŽBU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: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96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(</a:t>
                </a:r>
                <a:r>
                  <a:rPr lang="hr-HR" sz="24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rj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60)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685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(</a:t>
                </a:r>
                <a:r>
                  <a:rPr lang="hr-HR" sz="24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rj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2AD)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2085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hr-HR" dirty="0"/>
                  <a:t> </a:t>
                </a:r>
                <a:r>
                  <a:rPr lang="hr-HR" sz="2400" dirty="0"/>
                  <a:t>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825)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040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ZA „SUSJEDA”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2742" y="1845734"/>
            <a:ext cx="9892937" cy="4023360"/>
          </a:xfrm>
        </p:spPr>
        <p:txBody>
          <a:bodyPr/>
          <a:lstStyle/>
          <a:p>
            <a:pPr marL="0" indent="0" algn="just">
              <a:buNone/>
            </a:pPr>
            <a:r>
              <a:rPr lang="hr-HR" sz="2400" dirty="0"/>
              <a:t>Zadaj sam </a:t>
            </a:r>
            <a:r>
              <a:rPr lang="hr-HR" sz="2400" dirty="0">
                <a:solidFill>
                  <a:srgbClr val="FF0000"/>
                </a:solidFill>
              </a:rPr>
              <a:t>sebi</a:t>
            </a:r>
            <a:r>
              <a:rPr lang="hr-HR" sz="2400" dirty="0"/>
              <a:t> jedan broj u </a:t>
            </a:r>
            <a:r>
              <a:rPr lang="hr-HR" sz="2400" dirty="0" err="1">
                <a:solidFill>
                  <a:srgbClr val="FF0000"/>
                </a:solidFill>
              </a:rPr>
              <a:t>heksadekadskom</a:t>
            </a:r>
            <a:r>
              <a:rPr lang="hr-HR" sz="2400" dirty="0"/>
              <a:t> brojevnom sustavu (susjed ga ne smije vidjeti </a:t>
            </a:r>
            <a:r>
              <a:rPr lang="hr-HR" sz="2400" dirty="0">
                <a:sym typeface="Wingdings" panose="05000000000000000000" pitchFamily="2" charset="2"/>
              </a:rPr>
              <a:t> )</a:t>
            </a:r>
            <a:r>
              <a:rPr lang="hr-HR" sz="2400" dirty="0"/>
              <a:t> i pretvori ga u dekadski brojevni sustav.</a:t>
            </a:r>
          </a:p>
          <a:p>
            <a:pPr marL="0" indent="0" algn="just">
              <a:buNone/>
            </a:pPr>
            <a:r>
              <a:rPr lang="hr-HR" sz="2400" dirty="0"/>
              <a:t>Nakon toga </a:t>
            </a:r>
            <a:r>
              <a:rPr lang="hr-HR" sz="2400" dirty="0">
                <a:solidFill>
                  <a:srgbClr val="92D050"/>
                </a:solidFill>
              </a:rPr>
              <a:t>dobiveni rezultat pretvaranja u dekadskom sustavu </a:t>
            </a:r>
            <a:r>
              <a:rPr lang="hr-HR" sz="2400" dirty="0"/>
              <a:t>reci svom </a:t>
            </a:r>
            <a:r>
              <a:rPr lang="hr-HR" sz="2400" dirty="0">
                <a:solidFill>
                  <a:srgbClr val="92D050"/>
                </a:solidFill>
              </a:rPr>
              <a:t>susjedu</a:t>
            </a:r>
            <a:r>
              <a:rPr lang="hr-HR" sz="2400" dirty="0"/>
              <a:t> u klupi, a on taj broj treba ponovno pretvoriti u </a:t>
            </a:r>
            <a:r>
              <a:rPr lang="hr-HR" sz="2400" dirty="0" err="1"/>
              <a:t>heksadekadski</a:t>
            </a:r>
            <a:r>
              <a:rPr lang="hr-HR" sz="2400" dirty="0"/>
              <a:t> brojevni sustav.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400" dirty="0">
                <a:solidFill>
                  <a:schemeClr val="tx1"/>
                </a:solidFill>
              </a:rPr>
              <a:t>Provjerite jeste li na kraju dobili onaj broj kojeg je susjed sam sebi zadao.</a:t>
            </a:r>
          </a:p>
          <a:p>
            <a:br>
              <a:rPr lang="hr-HR" sz="2400" dirty="0">
                <a:solidFill>
                  <a:srgbClr val="FFC000"/>
                </a:solidFill>
              </a:rPr>
            </a:br>
            <a:endParaRPr lang="hr-HR" sz="2400" dirty="0">
              <a:solidFill>
                <a:srgbClr val="FFC000"/>
              </a:solidFill>
            </a:endParaRPr>
          </a:p>
          <a:p>
            <a:r>
              <a:rPr lang="hr-H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Ako niste, nađite grešku jer netko je sigurno pogriješio!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466" y="3936273"/>
            <a:ext cx="2377253" cy="231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3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9C15D0-C793-44F9-8A89-920368D8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za ponavljanje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DD475F-8A40-44E2-9FBA-E90844AB1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hr-HR" sz="2000" dirty="0"/>
              <a:t>Što je brojevni sustav?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000" dirty="0"/>
              <a:t>Kako dijelimo brojevne sustave?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000" dirty="0"/>
              <a:t>Navedi primjere položajnih brojevnih sustava?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000" dirty="0"/>
              <a:t>Objasni koji znakovi pripadaju svakom od položajnih brojevnih sustava i koja je baza.</a:t>
            </a:r>
          </a:p>
          <a:p>
            <a:pPr marL="342900" indent="-342900">
              <a:buFont typeface="+mj-lt"/>
              <a:buAutoNum type="arabicPeriod"/>
            </a:pPr>
            <a:r>
              <a:rPr lang="hr-HR" dirty="0"/>
              <a:t>Objasni kako pretvaramo iz binarnog u dekadski brojevni sustav i obrnuto.</a:t>
            </a: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74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15768"/>
          </a:xfrm>
        </p:spPr>
        <p:txBody>
          <a:bodyPr>
            <a:normAutofit/>
          </a:bodyPr>
          <a:lstStyle/>
          <a:p>
            <a:pPr algn="ctr"/>
            <a:r>
              <a:rPr lang="hr-HR" sz="5500" b="1" dirty="0"/>
              <a:t>OKTALNI I DEKADSKI BROJEVNI SUSTAV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616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OKTALNOG U 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endParaRPr lang="hr-HR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264</m:t>
                        </m:r>
                      </m:e>
                      <m:sub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hr-HR" sz="3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3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=1∙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hr-HR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=1∙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∙1</m:t>
                    </m:r>
                  </m:oMath>
                </a14:m>
                <a:endParaRPr lang="hr-H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8+4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hr-H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692</m:t>
                    </m:r>
                  </m:oMath>
                </a14:m>
                <a:endParaRPr lang="hr-HR" sz="2400" dirty="0"/>
              </a:p>
              <a:p>
                <a:endParaRPr lang="hr-HR" sz="2400" dirty="0"/>
              </a:p>
              <a:p>
                <a:endParaRPr lang="hr-HR" sz="2400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utnik 8"/>
              <p:cNvSpPr/>
              <p:nvPr/>
            </p:nvSpPr>
            <p:spPr>
              <a:xfrm>
                <a:off x="1097280" y="1902173"/>
                <a:ext cx="11352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hr-HR" sz="24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2 1 0</m:t>
                      </m:r>
                    </m:oMath>
                  </m:oMathPara>
                </a14:m>
                <a:endParaRPr lang="hr-H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Pravoku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1902173"/>
                <a:ext cx="113524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utnik 9"/>
              <p:cNvSpPr/>
              <p:nvPr/>
            </p:nvSpPr>
            <p:spPr>
              <a:xfrm>
                <a:off x="2810599" y="2074282"/>
                <a:ext cx="1149531" cy="93181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3300" i="1" smtClean="0"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r-HR" sz="3300" b="0" i="1" smtClean="0"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692</m:t>
                          </m:r>
                        </m:e>
                        <m:sub>
                          <m:r>
                            <a:rPr lang="hr-HR" sz="3300" i="1">
                              <a:solidFill>
                                <a:prstClr val="black">
                                  <a:lumMod val="75000"/>
                                  <a:lumOff val="25000"/>
                                </a:prst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Pravoku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599" y="2074282"/>
                <a:ext cx="1149531" cy="9318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73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OKTALNOG U DEKADSKI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400" b="1" u="sng" dirty="0"/>
                  <a:t>ZADATCI ZA VJEŽBU</a:t>
                </a:r>
                <a:r>
                  <a:rPr lang="hr-HR" sz="2400" dirty="0"/>
                  <a:t>: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645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421)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253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683)</a:t>
                </a:r>
              </a:p>
              <a:p>
                <a:pPr marL="0" indent="0">
                  <a:buNone/>
                </a:pPr>
                <a:endParaRPr lang="hr-HR" sz="2400" dirty="0"/>
              </a:p>
              <a:p>
                <a:pPr marL="0" indent="0">
                  <a:buNone/>
                </a:pPr>
                <a:r>
                  <a:rPr lang="hr-HR" sz="2400" dirty="0"/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43655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sz="2400" dirty="0"/>
                  <a:t> 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</a:t>
                </a:r>
                <a:r>
                  <a:rPr lang="hr-HR" sz="2400"/>
                  <a:t>18349</a:t>
                </a:r>
                <a:r>
                  <a:rPr lang="hr-HR" sz="2400" dirty="0"/>
                  <a:t>)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41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DEKADSKOG U OKTALNI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hr-HR" dirty="0"/>
              </a:p>
              <a:p>
                <a:endParaRPr lang="hr-HR" sz="26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31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1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206</m:t>
                        </m:r>
                      </m:e>
                      <m:sub>
                        <m:r>
                          <a:rPr lang="hr-HR" sz="3100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31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sz="3100" i="1" dirty="0"/>
              </a:p>
              <a:p>
                <a:endParaRPr lang="hr-HR" sz="2600" i="1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8118"/>
              </p:ext>
            </p:extLst>
          </p:nvPr>
        </p:nvGraphicFramePr>
        <p:xfrm>
          <a:off x="6270171" y="2148787"/>
          <a:ext cx="3483429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2182340">
                  <a:extLst>
                    <a:ext uri="{9D8B030D-6E8A-4147-A177-3AD203B41FA5}">
                      <a16:colId xmlns:a16="http://schemas.microsoft.com/office/drawing/2014/main" val="3169521149"/>
                    </a:ext>
                  </a:extLst>
                </a:gridCol>
                <a:gridCol w="1301089">
                  <a:extLst>
                    <a:ext uri="{9D8B030D-6E8A-4147-A177-3AD203B41FA5}">
                      <a16:colId xmlns:a16="http://schemas.microsoft.com/office/drawing/2014/main" val="4193325476"/>
                    </a:ext>
                  </a:extLst>
                </a:gridCol>
              </a:tblGrid>
              <a:tr h="888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postupak dijeljenja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ostatak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699180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 : 8 = 25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893017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: 8 = 3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71311"/>
                  </a:ext>
                </a:extLst>
              </a:tr>
              <a:tr h="44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: 8 = 0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896552"/>
                  </a:ext>
                </a:extLst>
              </a:tr>
              <a:tr h="44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187938"/>
                  </a:ext>
                </a:extLst>
              </a:tr>
              <a:tr h="44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389867"/>
                  </a:ext>
                </a:extLst>
              </a:tr>
              <a:tr h="44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44215"/>
                  </a:ext>
                </a:extLst>
              </a:tr>
            </a:tbl>
          </a:graphicData>
        </a:graphic>
      </p:graphicFrame>
      <p:cxnSp>
        <p:nvCxnSpPr>
          <p:cNvPr id="8" name="Ravni poveznik sa strelicom 7"/>
          <p:cNvCxnSpPr>
            <a:cxnSpLocks/>
          </p:cNvCxnSpPr>
          <p:nvPr/>
        </p:nvCxnSpPr>
        <p:spPr>
          <a:xfrm flipV="1">
            <a:off x="10028878" y="2767302"/>
            <a:ext cx="0" cy="17474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0193383" y="2302205"/>
            <a:ext cx="5225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J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Š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NJ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" name="Elipsa 10"/>
          <p:cNvSpPr/>
          <p:nvPr/>
        </p:nvSpPr>
        <p:spPr>
          <a:xfrm>
            <a:off x="8634350" y="2684477"/>
            <a:ext cx="954746" cy="18937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2541865" y="2767302"/>
                <a:ext cx="1478779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3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3100" b="0" i="1" smtClean="0">
                              <a:latin typeface="Cambria Math" panose="02040503050406030204" pitchFamily="18" charset="0"/>
                            </a:rPr>
                            <m:t>316</m:t>
                          </m:r>
                        </m:e>
                        <m:sub>
                          <m:r>
                            <a:rPr lang="hr-HR" sz="31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hr-HR" sz="310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865" y="2767302"/>
                <a:ext cx="1478779" cy="8463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6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PRETVORBA IZ DEKADSKOG U OKTALNI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b="1" u="sng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ZADATCI ZA VJEŽBU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: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76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____________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(</a:t>
                </a:r>
                <a:r>
                  <a:rPr lang="hr-HR" sz="24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rj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114)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485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(</a:t>
                </a:r>
                <a:r>
                  <a:rPr lang="hr-HR" sz="24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rj</a:t>
                </a: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745)</a:t>
                </a:r>
              </a:p>
              <a:p>
                <a:pPr marL="0" lvl="0" indent="0">
                  <a:buClr>
                    <a:srgbClr val="1CADE4"/>
                  </a:buClr>
                  <a:buNone/>
                </a:pPr>
                <a:endParaRPr lang="hr-HR" sz="24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marL="0" lvl="0" indent="0">
                  <a:buClr>
                    <a:srgbClr val="1CADE4"/>
                  </a:buClr>
                  <a:buNone/>
                </a:pPr>
                <a:r>
                  <a:rPr lang="hr-HR" sz="2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1022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hr-HR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_________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</m:t>
                        </m:r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______</m:t>
                        </m:r>
                        <m:r>
                          <a:rPr lang="hr-HR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e>
                      <m:sub>
                        <m:r>
                          <a:rPr lang="hr-HR" sz="24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hr-HR" dirty="0"/>
                  <a:t> </a:t>
                </a:r>
                <a:r>
                  <a:rPr lang="hr-HR" sz="2400" dirty="0"/>
                  <a:t>(</a:t>
                </a:r>
                <a:r>
                  <a:rPr lang="hr-HR" sz="2400" dirty="0" err="1"/>
                  <a:t>rj</a:t>
                </a:r>
                <a:r>
                  <a:rPr lang="hr-HR" sz="2400" dirty="0"/>
                  <a:t>. 1776)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1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67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ZA „SUSJEDA”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2742" y="1845734"/>
            <a:ext cx="9892937" cy="4023360"/>
          </a:xfrm>
        </p:spPr>
        <p:txBody>
          <a:bodyPr/>
          <a:lstStyle/>
          <a:p>
            <a:pPr marL="0" indent="0" algn="just">
              <a:buNone/>
            </a:pPr>
            <a:r>
              <a:rPr lang="hr-HR" sz="2400" dirty="0"/>
              <a:t>Zadaj sam </a:t>
            </a:r>
            <a:r>
              <a:rPr lang="hr-HR" sz="2400" dirty="0">
                <a:solidFill>
                  <a:srgbClr val="FF0000"/>
                </a:solidFill>
              </a:rPr>
              <a:t>sebi</a:t>
            </a:r>
            <a:r>
              <a:rPr lang="hr-HR" sz="2400" dirty="0"/>
              <a:t> jedan broj u </a:t>
            </a:r>
            <a:r>
              <a:rPr lang="hr-HR" sz="2400" dirty="0" err="1">
                <a:solidFill>
                  <a:srgbClr val="FF0000"/>
                </a:solidFill>
              </a:rPr>
              <a:t>oktalnom</a:t>
            </a:r>
            <a:r>
              <a:rPr lang="hr-HR" sz="2400" dirty="0"/>
              <a:t> brojevnom sustavu (susjed ga ne smije vidjeti </a:t>
            </a:r>
            <a:r>
              <a:rPr lang="hr-HR" sz="2400" dirty="0">
                <a:sym typeface="Wingdings" panose="05000000000000000000" pitchFamily="2" charset="2"/>
              </a:rPr>
              <a:t> )</a:t>
            </a:r>
            <a:r>
              <a:rPr lang="hr-HR" sz="2400" dirty="0"/>
              <a:t> i pretvori ga u dekadski brojevni sustav.</a:t>
            </a:r>
          </a:p>
          <a:p>
            <a:pPr marL="0" indent="0" algn="just">
              <a:buNone/>
            </a:pPr>
            <a:r>
              <a:rPr lang="hr-HR" sz="2400" dirty="0"/>
              <a:t>Nakon toga </a:t>
            </a:r>
            <a:r>
              <a:rPr lang="hr-HR" sz="2400" dirty="0">
                <a:solidFill>
                  <a:srgbClr val="92D050"/>
                </a:solidFill>
              </a:rPr>
              <a:t>dobiveni rezultat pretvaranja u dekadskom sustavu </a:t>
            </a:r>
            <a:r>
              <a:rPr lang="hr-HR" sz="2400" dirty="0"/>
              <a:t>reci svom </a:t>
            </a:r>
            <a:r>
              <a:rPr lang="hr-HR" sz="2400" dirty="0">
                <a:solidFill>
                  <a:srgbClr val="92D050"/>
                </a:solidFill>
              </a:rPr>
              <a:t>susjedu</a:t>
            </a:r>
            <a:r>
              <a:rPr lang="hr-HR" sz="2400" dirty="0"/>
              <a:t> u klupi, a on taj broj treba ponovno pretvoriti u </a:t>
            </a:r>
            <a:r>
              <a:rPr lang="hr-HR" sz="2400" dirty="0" err="1"/>
              <a:t>oktalni</a:t>
            </a:r>
            <a:r>
              <a:rPr lang="hr-HR" sz="2400" dirty="0"/>
              <a:t> brojevni sustav.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400" dirty="0">
                <a:solidFill>
                  <a:schemeClr val="tx1"/>
                </a:solidFill>
              </a:rPr>
              <a:t>Provjerite jeste li na kraju dobili onaj broj kojeg je susjed sam sebi zadao.</a:t>
            </a:r>
          </a:p>
          <a:p>
            <a:br>
              <a:rPr lang="hr-HR" sz="2400" dirty="0">
                <a:solidFill>
                  <a:srgbClr val="FFC000"/>
                </a:solidFill>
              </a:rPr>
            </a:br>
            <a:endParaRPr lang="hr-HR" sz="2400" dirty="0">
              <a:solidFill>
                <a:srgbClr val="FFC000"/>
              </a:solidFill>
            </a:endParaRPr>
          </a:p>
          <a:p>
            <a:r>
              <a:rPr lang="hr-HR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Ako niste, nađite grešku jer netko je sigurno pogriješio!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466" y="3936273"/>
            <a:ext cx="2377253" cy="231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6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73519" y="603682"/>
            <a:ext cx="10058400" cy="2601157"/>
          </a:xfrm>
        </p:spPr>
        <p:txBody>
          <a:bodyPr>
            <a:normAutofit/>
          </a:bodyPr>
          <a:lstStyle/>
          <a:p>
            <a:pPr algn="ctr"/>
            <a:r>
              <a:rPr lang="hr-HR" sz="5500" b="1" dirty="0"/>
              <a:t>HEKSADEKADSKI I DEKADSKI BROJEVNI SUSTAV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62971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</TotalTime>
  <Words>628</Words>
  <Application>Microsoft Office PowerPoint</Application>
  <PresentationFormat>Široki zaslon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Bodoni MT</vt:lpstr>
      <vt:lpstr>Calibri</vt:lpstr>
      <vt:lpstr>Calibri Light</vt:lpstr>
      <vt:lpstr>Cambria Math</vt:lpstr>
      <vt:lpstr>Retrospektiva</vt:lpstr>
      <vt:lpstr>Ishodi nastavne jedinice</vt:lpstr>
      <vt:lpstr>Pitanja za ponavljanje</vt:lpstr>
      <vt:lpstr>OKTALNI I DEKADSKI BROJEVNI SUSTAV</vt:lpstr>
      <vt:lpstr>PRETVORBA IZ OKTALNOG U DEKADSKI</vt:lpstr>
      <vt:lpstr>PRETVORBA IZ OKTALNOG U DEKADSKI</vt:lpstr>
      <vt:lpstr>PRETVORBA IZ DEKADSKOG U OKTALNI</vt:lpstr>
      <vt:lpstr>PRETVORBA IZ DEKADSKOG U OKTALNI</vt:lpstr>
      <vt:lpstr>ZADATAK ZA „SUSJEDA”</vt:lpstr>
      <vt:lpstr>HEKSADEKADSKI I DEKADSKI BROJEVNI SUSTAV</vt:lpstr>
      <vt:lpstr>HEKSADEKADSKI BROJEVNI SUSTAV</vt:lpstr>
      <vt:lpstr>PRETVORBA IZ HEKSADEKADSKOG U DEKADSKI</vt:lpstr>
      <vt:lpstr>PRETVORBA IZ HEKSADEKADSKOG U DEKADSKI</vt:lpstr>
      <vt:lpstr>PRETVORBA IZ DEKADSKOG U HEKSADEKADSKI</vt:lpstr>
      <vt:lpstr>PRETVORBA IZ DEKADSKOG U HEKSADEKADSKI</vt:lpstr>
      <vt:lpstr>ZADATAK ZA „SUSJEDA”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BINARNI I DEKADSKI BROJEVNI SUSTAV</dc:title>
  <dc:creator>Matija Trtinjak</dc:creator>
  <cp:lastModifiedBy>Učenik</cp:lastModifiedBy>
  <cp:revision>17</cp:revision>
  <dcterms:created xsi:type="dcterms:W3CDTF">2023-09-27T14:38:03Z</dcterms:created>
  <dcterms:modified xsi:type="dcterms:W3CDTF">2024-03-08T10:48:14Z</dcterms:modified>
</cp:coreProperties>
</file>